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58" r:id="rId6"/>
    <p:sldId id="275" r:id="rId7"/>
    <p:sldId id="282" r:id="rId8"/>
    <p:sldId id="276" r:id="rId9"/>
    <p:sldId id="285" r:id="rId10"/>
    <p:sldId id="287" r:id="rId11"/>
    <p:sldId id="288" r:id="rId12"/>
    <p:sldId id="289" r:id="rId13"/>
    <p:sldId id="291" r:id="rId14"/>
    <p:sldId id="283" r:id="rId15"/>
    <p:sldId id="293" r:id="rId16"/>
    <p:sldId id="292" r:id="rId17"/>
    <p:sldId id="284" r:id="rId18"/>
    <p:sldId id="294" r:id="rId19"/>
    <p:sldId id="281" r:id="rId20"/>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63" d="100"/>
          <a:sy n="63" d="100"/>
        </p:scale>
        <p:origin x="804"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A7AF1F98-A775-46EA-88AD-E0A69586266B}" type="datetime1">
              <a:rPr lang="fr-FR" smtClean="0"/>
              <a:t>23/11/2023</a:t>
            </a:fld>
            <a:endParaRPr lang="fr-FR" dirty="0"/>
          </a:p>
        </p:txBody>
      </p:sp>
      <p:sp>
        <p:nvSpPr>
          <p:cNvPr id="4" name="Espace réservé du pied de page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28EEFA9E-C190-4F5C-8394-BD5F1CD55C02}" type="slidenum">
              <a:rPr lang="fr-FR" smtClean="0"/>
              <a:t>‹#›</a:t>
            </a:fld>
            <a:endParaRPr lang="fr-FR"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0:20:32.087"/>
    </inkml:context>
    <inkml:brush xml:id="br0">
      <inkml:brushProperty name="width" value="0.05" units="cm"/>
      <inkml:brushProperty name="height" value="0.05" units="cm"/>
      <inkml:brushProperty name="color" value="#E71224"/>
    </inkml:brush>
  </inkml:definitions>
  <inkml:trace contextRef="#ctx0" brushRef="#br0">1 1 24575,'0'706'0,"1"-682"0,2-1 0,0 1 0,2-1 0,0 0 0,2-1 0,0 1 0,2-1 0,0-1 0,19 31 0,44 92 0,-67-131 0,-1 0 0,5 22 0,-7-24 0,0-1 0,1 1 0,0-1 0,1 0 0,9 18 0,14 21 0,-17-31 0,0 0 0,15 20 0,34 50 0,-44-64 0,1 0 0,1 0 0,1-2 0,26 26 0,-6-8 0,7 6 0,-44-45 0,0 0 0,0 0 0,0 0 0,0 0 0,0-1 0,1 1 0,-1 0 0,0-1 0,1 1 0,-1 0 0,0-1 0,1 0 0,-1 1 0,0-1 0,1 0 0,-1 0 0,1 0 0,-1 0 0,0 0 0,1 0 0,2 0 0,-4-1 0,1 0 0,0 1 0,0-1 0,0 0 0,0 1 0,-1-1 0,1 0 0,0 0 0,-1 0 0,1 0 0,0 0 0,-1 0 0,1 0 0,-1 0 0,0 0 0,1 0 0,-1 0 0,0 0 0,0 0 0,1 0 0,-1 0 0,0 0 0,0 0 0,0 0 0,0-1 0,-1 1 0,1-2 0,-11-78 0,-2-22 0,12-92 0,1 156 0,1 427 0,-1-382 0,0 0 0,-1 0 0,1 0 0,-1 0 0,0 0 0,-2 6 0,3-11 0,-1-1 0,1 1 0,-1 0 0,1 0 0,-1 0 0,1 0 0,-1-1 0,1 1 0,-1 0 0,0 0 0,1-1 0,-1 1 0,0-1 0,1 1 0,-1-1 0,0 1 0,0-1 0,-1 1 0,0 0 0,1-1 0,-1 0 0,1 0 0,-1 0 0,1 0 0,0 0 0,-1 0 0,1-1 0,-1 1 0,1 0 0,0-1 0,-1 1 0,1-1 0,0 0 0,-1 1 0,-1-2 0,-31-18 0,17 9 0,-2 0 0,1 1 0,-1 1 0,-1 1 0,-37-10 0,-80-10 0,136 28 0,-5 0 0,0-1 0,0-1 0,0 1 0,0-1 0,0 0 0,1 0 0,-11-6 0,16 8 0,0 0 0,0 0 0,0 0 0,0 0 0,0 0 0,0 0 0,-1 0 0,1 0 0,0 0 0,0-1 0,0 1 0,0 0 0,0 0 0,0 0 0,0 0 0,0 0 0,0 0 0,0 0 0,0 0 0,0 0 0,0 0 0,0-1 0,0 1 0,0 0 0,0 0 0,0 0 0,0 0 0,0 0 0,0 0 0,0 0 0,0 0 0,0-1 0,0 1 0,0 0 0,0 0 0,0 0 0,0 0 0,0 0 0,0 0 0,0 0 0,0 0 0,0 0 0,0 0 0,0-1 0,0 1 0,0 0 0,1 0 0,-1 0 0,0 0 0,0 0 0,0 0 0,0 0 0,8-3 0,10 1 0,-4 1 0,1 1 0,-1 0 0,0 1 0,0 1 0,0 1 0,0 0 0,0 0 0,0 1 0,-1 1 0,1 1 0,-1-1 0,-1 2 0,1 0 0,-1 1 0,15 12 0,11 6-1365,-20-18-5461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2:04:09.036"/>
    </inkml:context>
    <inkml:brush xml:id="br0">
      <inkml:brushProperty name="width" value="0.1" units="cm"/>
      <inkml:brushProperty name="height" value="0.1" units="cm"/>
      <inkml:brushProperty name="color" value="#E71224"/>
    </inkml:brush>
  </inkml:definitions>
  <inkml:trace contextRef="#ctx0" brushRef="#br0">3278 1 24575,'-706'0'0,"668"2"0,-61 11 0,57-7 0,-47 2 0,-428-7 0,245-2 0,245 2 0,0 1 0,0 2 0,1 1 0,0 1 0,0 1 0,0 1 0,1 1 0,-27 15 0,34-17 0,1 0 0,-1-1 0,0-1 0,-27 4 0,-73 3 0,92-10 0,-20 3 0,0 2 0,-65 18 0,-83 40 0,168-55 0,5-2 0,-1-1 0,-25 6 0,31-11 0,1 1 0,-1 1 0,1 1 0,-1 0 0,1 0 0,1 2 0,-23 12 0,-2 7 0,23-16 0,0 0 0,-20 19 0,28-23 0,0 1 0,-1-1 0,0-1 0,0 0 0,-11 5 0,12-7 0,0 1 0,0 0 0,0 1 0,1 0 0,-1 0 0,1 0 0,-10 11 0,-5 11 0,-26 39 0,44-60 0,1 0 0,0 1 0,0 0 0,0-1 0,1 1 0,0 0 0,1 0 0,-1 1 0,1-1 0,0 0 0,1 0 0,0 1 0,0-1 0,1 0 0,0 0 0,3 13 0,-1-7 0,1-1 0,1-1 0,0 1 0,1-1 0,0 1 0,0-2 0,2 1 0,13 17 0,-12-19 0,0-1 0,1 1 0,0-1 0,0-1 0,0 0 0,1-1 0,0 0 0,0 0 0,1-1 0,0 0 0,0-1 0,0-1 0,0 0 0,16 2 0,18-1 0,0-1 0,74-5 0,-37-1 0,447 3 0,-487 2 0,59 10 0,20 2 0,-81-10 0,44 10 0,-29-4 0,164 44 0,-169-40 0,-5-1 0,59 16 0,-79-24 0,19 5 0,-1-2 0,75 3 0,81-12 0,222 11 0,-42 8 0,-352-16 0,0 1 0,-1 1 0,49 14 0,-39-9 0,41 6 0,32-8 0,130-7 0,-96-2 0,140 8 0,-226-5 0,92 14 0,57 23 0,-112-19 0,0-3 0,106 3 0,451-19 0,-291-2 0,-184 4 0,201-4 0,-249-10 0,198-41 0,-245 40 0,-55 10 0,1-2 0,0 0 0,-1-2 0,45-17 0,-48 14 0,0 1 0,0 1 0,1 2 0,-1 0 0,1 2 0,1 0 0,-1 2 0,39 1 0,315 4 0,-351-5 0,1 0 0,30-8 0,-28 4 0,46-2 0,-36 8 0,-23 0 0,0 0 0,25-4 0,-36 3 0,-1 0 0,0-1 0,0 0 0,-1 0 0,1 0 0,0-1 0,-1 0 0,1 0 0,-1 0 0,9-9 0,8-7 0,1 1 0,0 1 0,1 1 0,1 1 0,31-14 0,-52 27 0,7-2 0,-1-1 0,-1 1 0,1-1 0,-1-1 0,0 0 0,0 0 0,0-1 0,-1 0 0,0-1 0,10-12 0,-10 10 0,-2 0 0,1 0 0,-1-1 0,-1 0 0,0 0 0,0-1 0,-1 0 0,3-12 0,-6 16 0,0 0 0,0 1 0,-1-1 0,0 0 0,0 0 0,0 0 0,-1 1 0,-1-1 0,1 0 0,-1 1 0,0-1 0,-1 1 0,-6-14 0,9 21 0,-61-106 0,53 95 0,0-1 0,-1 1 0,0 1 0,-1-1 0,0 2 0,-19-15 0,21 20 0,-1 0 0,1 0 0,-1 1 0,1 0 0,-1 1 0,0 0 0,0 0 0,-15 0 0,10 0 0,0 0 0,-22-7 0,34 9 0,-19-8 0,-1 0 0,0 2 0,0 1 0,-1 0 0,-24 0 0,-45 3 0,41 2 0,-63-9 0,-48-8 0,38 5 0,-243-6 0,88 8 0,-497-7 0,667 17 0,71-2 0,-62-10 0,-23-2 0,71 11 0,1-2 0,-1-3 0,1-2 0,1-2 0,-69-26 0,63 21 0,-104-18 0,34 10 0,88 18 0,-1 2 0,1 2 0,-78 3 0,-24-1 0,41-13 0,-11 0 0,-267 12 0,196 4 0,-119-2 0,293 0 0,0 0 0,0 1 0,0 0 0,0 0 0,0 0 0,0 1 0,0 0 0,0 1 0,0 0 0,-6 3 0,3 1 0,0-1 0,1 2 0,0-1 0,0 1 0,-10 12 0,11-11 0,-1-2 0,0 1 0,0-1 0,-1 0 0,0-1 0,0 0 0,-13 5 0,3-3 0,0 0 0,-41 8 0,56-14-136,-1 0-1,1 0 1,0 0-1,0 1 1,0-1-1,0 1 1,1 0-1,-1 1 0,-4 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fld id="{70DC4AE4-2AA6-4173-98B6-AA61E307161A}" type="datetime1">
              <a:rPr lang="fr-FR" smtClean="0"/>
              <a:pPr/>
              <a:t>23/11/2023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22289C57-55D7-40A4-A101-E74FAC7A092B}" type="slidenum">
              <a:rPr lang="fr-FR" smtClean="0"/>
              <a:t>‹#›</a:t>
            </a:fld>
            <a:endParaRPr lang="fr-FR"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22289C57-55D7-40A4-A101-E74FAC7A092B}" type="slidenum">
              <a:rPr lang="fr-FR" smtClean="0"/>
              <a:t>1</a:t>
            </a:fld>
            <a:endParaRPr lang="fr-FR" dirty="0"/>
          </a:p>
        </p:txBody>
      </p:sp>
    </p:spTree>
    <p:extLst>
      <p:ext uri="{BB962C8B-B14F-4D97-AF65-F5344CB8AC3E}">
        <p14:creationId xmlns:p14="http://schemas.microsoft.com/office/powerpoint/2010/main" val="131811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22289C57-55D7-40A4-A101-E74FAC7A092B}" type="slidenum">
              <a:rPr lang="fr-FR" smtClean="0"/>
              <a:t>2</a:t>
            </a:fld>
            <a:endParaRPr lang="fr-FR" dirty="0"/>
          </a:p>
        </p:txBody>
      </p:sp>
    </p:spTree>
    <p:extLst>
      <p:ext uri="{BB962C8B-B14F-4D97-AF65-F5344CB8AC3E}">
        <p14:creationId xmlns:p14="http://schemas.microsoft.com/office/powerpoint/2010/main" val="1371071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lang="fr-FR" sz="3600" spc="150" baseline="0"/>
            </a:lvl1pPr>
          </a:lstStyle>
          <a:p>
            <a:pPr rtl="0"/>
            <a:r>
              <a:rPr lang="fr-FR"/>
              <a:t>CLIQUEZ POUR MODIFIER LE STYLE DU TITRE DU MASQUE</a:t>
            </a:r>
          </a:p>
        </p:txBody>
      </p:sp>
      <p:sp>
        <p:nvSpPr>
          <p:cNvPr id="3" name="Sous-titr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buNone/>
              <a:defRPr lang="fr-FR" sz="1600"/>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en-US"/>
              <a:t>Click to edit Master subtitle style</a:t>
            </a:r>
            <a:endParaRPr lang="fr-FR"/>
          </a:p>
        </p:txBody>
      </p:sp>
      <p:pic>
        <p:nvPicPr>
          <p:cNvPr id="8" name="Graphisme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Connecteur droit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ICI POUR MODIFIER LE STYLE DU TITRE</a:t>
            </a:r>
          </a:p>
        </p:txBody>
      </p:sp>
      <p:sp>
        <p:nvSpPr>
          <p:cNvPr id="7" name="Espace réservé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rtlCol="0"/>
          <a:lstStyle>
            <a:defPPr>
              <a:defRPr lang="fr-FR"/>
            </a:defPPr>
          </a:lstStyle>
          <a:p>
            <a:pPr rtl="0"/>
            <a:r>
              <a:rPr lang="en-US"/>
              <a:t>Click icon to add SmartArt graphic</a:t>
            </a:r>
            <a:endParaRPr lang="fr-FR" dirty="0"/>
          </a:p>
        </p:txBody>
      </p:sp>
      <p:sp>
        <p:nvSpPr>
          <p:cNvPr id="3" name="Espace réservé de la date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lang="fr-FR" sz="900"/>
            </a:lvl1pPr>
          </a:lstStyle>
          <a:p>
            <a:pPr rtl="0"/>
            <a:r>
              <a:rPr lang="fr-FR"/>
              <a:t>20XX</a:t>
            </a:r>
          </a:p>
        </p:txBody>
      </p:sp>
      <p:sp>
        <p:nvSpPr>
          <p:cNvPr id="4" name="Espace réservé du pied de page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12" name="Graphisme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defPPr>
              <a:defRPr lang="fr-FR"/>
            </a:defPPr>
          </a:lstStyle>
          <a:p>
            <a:pPr rtl="0"/>
            <a:endParaRPr lang="fr-FR" noProof="0" dirty="0"/>
          </a:p>
        </p:txBody>
      </p:sp>
      <p:sp>
        <p:nvSpPr>
          <p:cNvPr id="2" name="Titr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fr-FR" sz="2800" kern="1200" spc="150" baseline="0" dirty="0">
                <a:solidFill>
                  <a:schemeClr val="tx1"/>
                </a:solidFill>
                <a:latin typeface="+mj-lt"/>
                <a:ea typeface="+mj-ea"/>
                <a:cs typeface="+mj-cs"/>
              </a:defRPr>
            </a:lvl1pPr>
          </a:lstStyle>
          <a:p>
            <a:pPr rtl="0"/>
            <a:r>
              <a:rPr lang="fr-FR" noProof="0" dirty="0"/>
              <a:t>CLIQUEZ ICI POUR MODIFIER LE TITRE</a:t>
            </a:r>
          </a:p>
        </p:txBody>
      </p:sp>
      <p:sp>
        <p:nvSpPr>
          <p:cNvPr id="16" name="Espace réservé du texte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rtlCol="0" anchor="ctr">
            <a:normAutofit/>
          </a:bodyPr>
          <a:lstStyle>
            <a:lvl1pPr marL="0" indent="0" algn="r">
              <a:buNone/>
              <a:defRPr lang="fr-FR" sz="2000"/>
            </a:lvl1pPr>
          </a:lstStyle>
          <a:p>
            <a:pPr lvl="0" rtl="0"/>
            <a:r>
              <a:rPr lang="en-US" noProof="0"/>
              <a:t>Click to edit Master text styles</a:t>
            </a:r>
          </a:p>
        </p:txBody>
      </p:sp>
      <p:sp>
        <p:nvSpPr>
          <p:cNvPr id="17" name="Espace réservé du texte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rtlCol="0" anchor="ctr">
            <a:normAutofit/>
          </a:bodyPr>
          <a:lstStyle>
            <a:lvl1pPr marL="0" indent="0" algn="r">
              <a:buNone/>
              <a:defRPr lang="fr-FR" sz="2000"/>
            </a:lvl1pPr>
          </a:lstStyle>
          <a:p>
            <a:pPr lvl="0" rtl="0"/>
            <a:r>
              <a:rPr lang="en-US" noProof="0"/>
              <a:t>Click to edit Master text styles</a:t>
            </a:r>
          </a:p>
        </p:txBody>
      </p:sp>
      <p:sp>
        <p:nvSpPr>
          <p:cNvPr id="18" name="Espace réservé du texte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rtlCol="0" anchor="ctr">
            <a:normAutofit/>
          </a:bodyPr>
          <a:lstStyle>
            <a:lvl1pPr marL="0" indent="0" algn="r">
              <a:buNone/>
              <a:defRPr lang="fr-FR" sz="2000"/>
            </a:lvl1pPr>
          </a:lstStyle>
          <a:p>
            <a:pPr lvl="0" rtl="0"/>
            <a:r>
              <a:rPr lang="en-US" noProof="0"/>
              <a:t>Click to edit Master text styles</a:t>
            </a:r>
          </a:p>
        </p:txBody>
      </p:sp>
      <p:sp>
        <p:nvSpPr>
          <p:cNvPr id="19" name="Espace réservé du texte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rtlCol="0" anchor="ctr">
            <a:normAutofit/>
          </a:bodyPr>
          <a:lstStyle>
            <a:lvl1pPr marL="0" indent="0" algn="r">
              <a:buNone/>
              <a:defRPr lang="fr-FR" sz="2000"/>
            </a:lvl1pPr>
          </a:lstStyle>
          <a:p>
            <a:pPr lvl="0" rtl="0"/>
            <a:r>
              <a:rPr lang="en-US" noProof="0"/>
              <a:t>Click to edit Master text styles</a:t>
            </a:r>
          </a:p>
        </p:txBody>
      </p:sp>
      <p:sp>
        <p:nvSpPr>
          <p:cNvPr id="34" name="Espace réservé du texte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rtlCol="0" anchor="t">
            <a:normAutofit/>
          </a:bodyPr>
          <a:lstStyle>
            <a:lvl1pPr marL="0" indent="0" algn="l">
              <a:lnSpc>
                <a:spcPct val="100000"/>
              </a:lnSpc>
              <a:buNone/>
              <a:defRPr lang="fr-FR" sz="1400" spc="50" baseline="0"/>
            </a:lvl1pPr>
          </a:lstStyle>
          <a:p>
            <a:pPr lvl="0" rtl="0"/>
            <a:r>
              <a:rPr lang="fr-FR" noProof="0" dirty="0"/>
              <a:t>Cliquez ici pour modifier le style du texte</a:t>
            </a:r>
          </a:p>
        </p:txBody>
      </p:sp>
      <p:sp>
        <p:nvSpPr>
          <p:cNvPr id="35" name="Espace réservé du texte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rtlCol="0" anchor="t">
            <a:normAutofit/>
          </a:bodyPr>
          <a:lstStyle>
            <a:lvl1pPr marL="0" indent="0" algn="l">
              <a:lnSpc>
                <a:spcPct val="100000"/>
              </a:lnSpc>
              <a:buNone/>
              <a:defRPr lang="fr-FR" sz="1400" spc="50" baseline="0"/>
            </a:lvl1pPr>
          </a:lstStyle>
          <a:p>
            <a:pPr lvl="0" rtl="0"/>
            <a:r>
              <a:rPr lang="fr-FR" noProof="0" dirty="0"/>
              <a:t>Cliquez ici pour modifier le style du texte</a:t>
            </a:r>
          </a:p>
        </p:txBody>
      </p:sp>
      <p:sp>
        <p:nvSpPr>
          <p:cNvPr id="36" name="Espace réservé du texte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rtlCol="0" anchor="t">
            <a:normAutofit/>
          </a:bodyPr>
          <a:lstStyle>
            <a:lvl1pPr marL="0" indent="0" algn="l">
              <a:lnSpc>
                <a:spcPct val="100000"/>
              </a:lnSpc>
              <a:buNone/>
              <a:defRPr lang="fr-FR" sz="1400" spc="50" baseline="0"/>
            </a:lvl1pPr>
          </a:lstStyle>
          <a:p>
            <a:pPr lvl="0" rtl="0"/>
            <a:r>
              <a:rPr lang="fr-FR" noProof="0" dirty="0"/>
              <a:t>Cliquez ici pour modifier le style du texte</a:t>
            </a:r>
          </a:p>
        </p:txBody>
      </p:sp>
      <p:sp>
        <p:nvSpPr>
          <p:cNvPr id="37" name="Espace réservé du texte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rtlCol="0" anchor="t">
            <a:normAutofit/>
          </a:bodyPr>
          <a:lstStyle>
            <a:lvl1pPr marL="0" indent="0" algn="l">
              <a:lnSpc>
                <a:spcPct val="100000"/>
              </a:lnSpc>
              <a:buNone/>
              <a:defRPr lang="fr-FR" sz="1400" spc="50" baseline="0"/>
            </a:lvl1pPr>
          </a:lstStyle>
          <a:p>
            <a:pPr lvl="0" rtl="0"/>
            <a:r>
              <a:rPr lang="fr-FR" noProof="0" dirty="0"/>
              <a:t>Cliquez ici pour modifier le style du texte</a:t>
            </a:r>
          </a:p>
        </p:txBody>
      </p:sp>
      <p:sp>
        <p:nvSpPr>
          <p:cNvPr id="5" name="Espace réservé de la date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lang="fr-FR" sz="900">
                <a:solidFill>
                  <a:srgbClr val="898989"/>
                </a:solidFill>
              </a:defRPr>
            </a:lvl1pPr>
          </a:lstStyle>
          <a:p>
            <a:pPr rtl="0"/>
            <a:r>
              <a:rPr lang="fr-FR" noProof="0" dirty="0"/>
              <a:t>20XX</a:t>
            </a:r>
          </a:p>
        </p:txBody>
      </p:sp>
      <p:sp>
        <p:nvSpPr>
          <p:cNvPr id="6" name="Espace réservé du pied de page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rtlCol="0"/>
          <a:lstStyle>
            <a:lvl1pPr>
              <a:defRPr lang="fr-FR" sz="900"/>
            </a:lvl1pPr>
          </a:lstStyle>
          <a:p>
            <a:pPr rtl="0"/>
            <a:r>
              <a:rPr lang="fr-FR" noProof="0" dirty="0"/>
              <a:t>TITRE DE LA PRÉSENTATION</a:t>
            </a:r>
          </a:p>
        </p:txBody>
      </p:sp>
      <p:sp>
        <p:nvSpPr>
          <p:cNvPr id="7" name="Espace réservé du numéro de diapositive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lang="fr-FR" sz="900"/>
            </a:lvl1pPr>
          </a:lstStyle>
          <a:p>
            <a:pPr rtl="0"/>
            <a:fld id="{A49DFD55-3C28-40EF-9E31-A92D2E4017FF}" type="slidenum">
              <a:rPr lang="fr-FR" noProof="0" smtClean="0"/>
              <a:pPr rtl="0"/>
              <a:t>‹#›</a:t>
            </a:fld>
            <a:endParaRPr lang="fr-FR" noProof="0" dirty="0"/>
          </a:p>
        </p:txBody>
      </p:sp>
      <p:cxnSp>
        <p:nvCxnSpPr>
          <p:cNvPr id="3" name="Connecteur droit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Connecteur droit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Connecteur droit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Connecteur droit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Deux contenus">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fr-FR" sz="2800" kern="1200" spc="150" baseline="0" dirty="0">
                <a:solidFill>
                  <a:schemeClr val="tx1"/>
                </a:solidFill>
                <a:latin typeface="+mj-lt"/>
                <a:ea typeface="+mj-ea"/>
                <a:cs typeface="+mj-cs"/>
              </a:defRPr>
            </a:lvl1pPr>
          </a:lstStyle>
          <a:p>
            <a:pPr rtl="0"/>
            <a:r>
              <a:rPr lang="fr-FR"/>
              <a:t>CLIQUEZ POUR MODIFIER LE STYLE DU TITRE DU MASQUE</a:t>
            </a:r>
          </a:p>
        </p:txBody>
      </p:sp>
      <p:sp>
        <p:nvSpPr>
          <p:cNvPr id="3" name="Espace réservé du texte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fr-FR" sz="20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ICI POUR MODIFIER LE TEXTE</a:t>
            </a:r>
          </a:p>
        </p:txBody>
      </p:sp>
      <p:sp>
        <p:nvSpPr>
          <p:cNvPr id="4" name="Espace réservé du contenu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lang="fr-FR" sz="1400" spc="50" baseline="0"/>
            </a:lvl1pPr>
            <a:lvl2pPr marL="457200" indent="0">
              <a:lnSpc>
                <a:spcPct val="100000"/>
              </a:lnSpc>
              <a:buNone/>
              <a:defRPr lang="fr-FR" sz="1400" spc="50" baseline="0"/>
            </a:lvl2pPr>
            <a:lvl3pPr marL="914400" indent="0">
              <a:lnSpc>
                <a:spcPct val="100000"/>
              </a:lnSpc>
              <a:buNone/>
              <a:defRPr lang="fr-FR" sz="1400" spc="50" baseline="0"/>
            </a:lvl3pPr>
            <a:lvl4pPr marL="1371600" indent="0">
              <a:lnSpc>
                <a:spcPct val="100000"/>
              </a:lnSpc>
              <a:buNone/>
              <a:defRPr lang="fr-FR" sz="1400" spc="50" baseline="0"/>
            </a:lvl4pPr>
            <a:lvl5pPr marL="1828800" indent="0">
              <a:lnSpc>
                <a:spcPct val="100000"/>
              </a:lnSpc>
              <a:buNone/>
              <a:defRPr lang="fr-FR" sz="1400" spc="50" baseline="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5" name="Espace réservé du texte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fr-FR" sz="20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marL="0" lvl="0" indent="0" algn="l" defTabSz="914400" rtl="0" eaLnBrk="1" latinLnBrk="0" hangingPunct="1">
              <a:lnSpc>
                <a:spcPct val="90000"/>
              </a:lnSpc>
              <a:spcBef>
                <a:spcPts val="1000"/>
              </a:spcBef>
              <a:buFont typeface="Arial" panose="020B0604020202020204" pitchFamily="34" charset="0"/>
              <a:buNone/>
            </a:pPr>
            <a:r>
              <a:rPr lang="fr-FR"/>
              <a:t>CLIQUEZ ICI POUR MODIFIER LE TEXTE</a:t>
            </a:r>
          </a:p>
        </p:txBody>
      </p:sp>
      <p:sp>
        <p:nvSpPr>
          <p:cNvPr id="6" name="Espace réservé du contenu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lang="fr-FR" sz="1400" spc="50" baseline="0"/>
            </a:lvl1pPr>
            <a:lvl2pPr marL="457200" indent="0">
              <a:lnSpc>
                <a:spcPct val="100000"/>
              </a:lnSpc>
              <a:buNone/>
              <a:defRPr lang="fr-FR" sz="1400" spc="50" baseline="0"/>
            </a:lvl2pPr>
            <a:lvl3pPr marL="914400" indent="0">
              <a:lnSpc>
                <a:spcPct val="100000"/>
              </a:lnSpc>
              <a:buNone/>
              <a:defRPr lang="fr-FR" sz="1400" spc="50" baseline="0"/>
            </a:lvl3pPr>
            <a:lvl4pPr marL="1371600" indent="0">
              <a:lnSpc>
                <a:spcPct val="100000"/>
              </a:lnSpc>
              <a:buNone/>
              <a:defRPr lang="fr-FR" sz="1400" spc="50" baseline="0"/>
            </a:lvl4pPr>
            <a:lvl5pPr marL="1828800" indent="0">
              <a:lnSpc>
                <a:spcPct val="100000"/>
              </a:lnSpc>
              <a:buNone/>
              <a:defRPr lang="fr-FR" sz="1400" spc="50" baseline="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7" name="Espace réservé de la date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lang="fr-FR" sz="900"/>
            </a:lvl1pPr>
          </a:lstStyle>
          <a:p>
            <a:pPr rtl="0"/>
            <a:r>
              <a:rPr lang="fr-FR"/>
              <a:t>20XX</a:t>
            </a:r>
          </a:p>
        </p:txBody>
      </p:sp>
      <p:sp>
        <p:nvSpPr>
          <p:cNvPr id="8" name="Espace réservé du pied de page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9" name="Espace réservé du numéro de diapositive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pic>
        <p:nvPicPr>
          <p:cNvPr id="11" name="Graphisme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ois contenus">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POUR MODIFIER LE STYLE DU TITRE DU MASQUE</a:t>
            </a:r>
          </a:p>
        </p:txBody>
      </p:sp>
      <p:sp>
        <p:nvSpPr>
          <p:cNvPr id="3" name="Espace réservé du texte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fr-FR" sz="20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ICI POUR MODIFIER LE TEXTE</a:t>
            </a:r>
          </a:p>
        </p:txBody>
      </p:sp>
      <p:sp>
        <p:nvSpPr>
          <p:cNvPr id="4" name="Espace réservé du contenu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lang="fr-FR" sz="1400" spc="50" baseline="0"/>
            </a:lvl1pPr>
            <a:lvl2pPr marL="457200" indent="0">
              <a:lnSpc>
                <a:spcPct val="100000"/>
              </a:lnSpc>
              <a:buNone/>
              <a:defRPr lang="fr-FR" sz="1400" spc="50" baseline="0"/>
            </a:lvl2pPr>
            <a:lvl3pPr marL="914400" indent="0">
              <a:lnSpc>
                <a:spcPct val="100000"/>
              </a:lnSpc>
              <a:buNone/>
              <a:defRPr lang="fr-FR" sz="1400" spc="50" baseline="0"/>
            </a:lvl3pPr>
            <a:lvl4pPr marL="1371600" indent="0">
              <a:lnSpc>
                <a:spcPct val="100000"/>
              </a:lnSpc>
              <a:buNone/>
              <a:defRPr lang="fr-FR" sz="1400" spc="50" baseline="0"/>
            </a:lvl4pPr>
            <a:lvl5pPr marL="1828800" indent="0">
              <a:lnSpc>
                <a:spcPct val="100000"/>
              </a:lnSpc>
              <a:buNone/>
              <a:defRPr lang="fr-FR" sz="1400" spc="50" baseline="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5" name="Espace réservé du texte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fr-FR" sz="20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marL="0" lvl="0" indent="0" algn="l" defTabSz="914400" rtl="0" eaLnBrk="1" latinLnBrk="0" hangingPunct="1">
              <a:lnSpc>
                <a:spcPct val="90000"/>
              </a:lnSpc>
              <a:spcBef>
                <a:spcPts val="1000"/>
              </a:spcBef>
              <a:buFont typeface="Arial" panose="020B0604020202020204" pitchFamily="34" charset="0"/>
              <a:buNone/>
            </a:pPr>
            <a:r>
              <a:rPr lang="fr-FR"/>
              <a:t>CLIQUEZ ICI POUR MODIFIER LE TEXTE</a:t>
            </a:r>
          </a:p>
        </p:txBody>
      </p:sp>
      <p:sp>
        <p:nvSpPr>
          <p:cNvPr id="6" name="Espace réservé du contenu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lang="fr-FR" sz="1400" spc="50" baseline="0"/>
            </a:lvl1pPr>
            <a:lvl2pPr marL="457200" indent="0">
              <a:lnSpc>
                <a:spcPct val="100000"/>
              </a:lnSpc>
              <a:buNone/>
              <a:defRPr lang="fr-FR" sz="1400" spc="50" baseline="0"/>
            </a:lvl2pPr>
            <a:lvl3pPr marL="914400" indent="0">
              <a:lnSpc>
                <a:spcPct val="100000"/>
              </a:lnSpc>
              <a:buNone/>
              <a:defRPr lang="fr-FR" sz="1400" spc="50" baseline="0"/>
            </a:lvl3pPr>
            <a:lvl4pPr marL="1371600" indent="0">
              <a:lnSpc>
                <a:spcPct val="100000"/>
              </a:lnSpc>
              <a:buNone/>
              <a:defRPr lang="fr-FR" sz="1400" spc="50" baseline="0"/>
            </a:lvl4pPr>
            <a:lvl5pPr marL="1828800" indent="0">
              <a:lnSpc>
                <a:spcPct val="100000"/>
              </a:lnSpc>
              <a:buNone/>
              <a:defRPr lang="fr-FR" sz="1400" spc="50" baseline="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21" name="Espace réservé du texte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fr-FR" sz="20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ICI POUR MODIFIER LE TEXTE</a:t>
            </a:r>
          </a:p>
        </p:txBody>
      </p:sp>
      <p:sp>
        <p:nvSpPr>
          <p:cNvPr id="22" name="Espace réservé du contenu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lang="fr-FR" sz="1400" spc="50" baseline="0"/>
            </a:lvl1pPr>
            <a:lvl2pPr marL="457200" indent="0">
              <a:lnSpc>
                <a:spcPct val="100000"/>
              </a:lnSpc>
              <a:buNone/>
              <a:defRPr lang="fr-FR" sz="1400" spc="50" baseline="0"/>
            </a:lvl2pPr>
            <a:lvl3pPr marL="914400" indent="0">
              <a:lnSpc>
                <a:spcPct val="100000"/>
              </a:lnSpc>
              <a:buNone/>
              <a:defRPr lang="fr-FR" sz="1400" spc="50" baseline="0"/>
            </a:lvl3pPr>
            <a:lvl4pPr marL="1371600" indent="0">
              <a:lnSpc>
                <a:spcPct val="100000"/>
              </a:lnSpc>
              <a:buNone/>
              <a:defRPr lang="fr-FR" sz="1400" spc="50" baseline="0"/>
            </a:lvl4pPr>
            <a:lvl5pPr marL="1828800" indent="0">
              <a:lnSpc>
                <a:spcPct val="100000"/>
              </a:lnSpc>
              <a:buNone/>
              <a:defRPr lang="fr-FR" sz="1400" spc="50" baseline="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7" name="Espace réservé de la date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lang="fr-FR" sz="900"/>
            </a:lvl1pPr>
          </a:lstStyle>
          <a:p>
            <a:pPr rtl="0"/>
            <a:r>
              <a:rPr lang="fr-FR"/>
              <a:t>20XX</a:t>
            </a:r>
          </a:p>
        </p:txBody>
      </p:sp>
      <p:sp>
        <p:nvSpPr>
          <p:cNvPr id="8" name="Espace réservé du pied de page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9" name="Espace réservé du numéro de diapositive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grpSp>
        <p:nvGrpSpPr>
          <p:cNvPr id="10" name="Groupe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Connecteur droit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ynthès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fr-FR" sz="2800" kern="1200" spc="150" baseline="0" dirty="0">
                <a:solidFill>
                  <a:schemeClr val="tx1"/>
                </a:solidFill>
                <a:latin typeface="+mj-lt"/>
                <a:ea typeface="+mj-ea"/>
                <a:cs typeface="+mj-cs"/>
              </a:defRPr>
            </a:lvl1pPr>
          </a:lstStyle>
          <a:p>
            <a:pPr rtl="0"/>
            <a:r>
              <a:rPr lang="fr-FR"/>
              <a:t>CLIQUEZ POUR MODIFIER LE STYLE DU TITRE DU MASQUE</a:t>
            </a:r>
          </a:p>
        </p:txBody>
      </p:sp>
      <p:sp>
        <p:nvSpPr>
          <p:cNvPr id="3" name="Espace réservé du texte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rtlCol="0">
            <a:normAutofit/>
          </a:bodyPr>
          <a:lstStyle>
            <a:lvl1pPr marL="0" indent="0">
              <a:lnSpc>
                <a:spcPct val="100000"/>
              </a:lnSpc>
              <a:buNone/>
              <a:defRPr lang="fr-FR" sz="1400" spc="50" baseline="0">
                <a:solidFill>
                  <a:schemeClr val="tx1"/>
                </a:solidFill>
              </a:defRPr>
            </a:lvl1pPr>
            <a:lvl2pPr marL="457200" indent="0">
              <a:buNone/>
              <a:defRPr lang="fr-FR" sz="2000">
                <a:solidFill>
                  <a:schemeClr val="tx1">
                    <a:tint val="75000"/>
                  </a:schemeClr>
                </a:solidFill>
              </a:defRPr>
            </a:lvl2pPr>
            <a:lvl3pPr marL="914400" indent="0">
              <a:buNone/>
              <a:defRPr lang="fr-FR" sz="1800">
                <a:solidFill>
                  <a:schemeClr val="tx1">
                    <a:tint val="75000"/>
                  </a:schemeClr>
                </a:solidFill>
              </a:defRPr>
            </a:lvl3pPr>
            <a:lvl4pPr marL="1371600" indent="0">
              <a:buNone/>
              <a:defRPr lang="fr-FR" sz="1600">
                <a:solidFill>
                  <a:schemeClr val="tx1">
                    <a:tint val="75000"/>
                  </a:schemeClr>
                </a:solidFill>
              </a:defRPr>
            </a:lvl4pPr>
            <a:lvl5pPr marL="1828800" indent="0">
              <a:buNone/>
              <a:defRPr lang="fr-FR" sz="1600">
                <a:solidFill>
                  <a:schemeClr val="tx1">
                    <a:tint val="75000"/>
                  </a:schemeClr>
                </a:solidFill>
              </a:defRPr>
            </a:lvl5pPr>
            <a:lvl6pPr marL="2286000" indent="0">
              <a:buNone/>
              <a:defRPr lang="fr-FR" sz="1600">
                <a:solidFill>
                  <a:schemeClr val="tx1">
                    <a:tint val="75000"/>
                  </a:schemeClr>
                </a:solidFill>
              </a:defRPr>
            </a:lvl6pPr>
            <a:lvl7pPr marL="2743200" indent="0">
              <a:buNone/>
              <a:defRPr lang="fr-FR" sz="1600">
                <a:solidFill>
                  <a:schemeClr val="tx1">
                    <a:tint val="75000"/>
                  </a:schemeClr>
                </a:solidFill>
              </a:defRPr>
            </a:lvl7pPr>
            <a:lvl8pPr marL="3200400" indent="0">
              <a:buNone/>
              <a:defRPr lang="fr-FR" sz="1600">
                <a:solidFill>
                  <a:schemeClr val="tx1">
                    <a:tint val="75000"/>
                  </a:schemeClr>
                </a:solidFill>
              </a:defRPr>
            </a:lvl8pPr>
            <a:lvl9pPr marL="3657600" indent="0">
              <a:buNone/>
              <a:defRPr lang="fr-FR" sz="1600">
                <a:solidFill>
                  <a:schemeClr val="tx1">
                    <a:tint val="75000"/>
                  </a:schemeClr>
                </a:solidFill>
              </a:defRPr>
            </a:lvl9pPr>
          </a:lstStyle>
          <a:p>
            <a:pPr lvl="0" rtl="0"/>
            <a:r>
              <a:rPr lang="en-US"/>
              <a:t>Click to edit Master text styles</a:t>
            </a:r>
          </a:p>
        </p:txBody>
      </p:sp>
      <p:grpSp>
        <p:nvGrpSpPr>
          <p:cNvPr id="4" name="Groupe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Connecteur droit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Espace réservé de la date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lang="fr-FR" sz="900"/>
            </a:lvl1pPr>
          </a:lstStyle>
          <a:p>
            <a:pPr rtl="0"/>
            <a:r>
              <a:rPr lang="fr-FR"/>
              <a:t>20XX</a:t>
            </a:r>
          </a:p>
        </p:txBody>
      </p:sp>
      <p:sp>
        <p:nvSpPr>
          <p:cNvPr id="22" name="Espace réservé du pied de page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lang="fr-FR" sz="900"/>
            </a:lvl1pPr>
          </a:lstStyle>
          <a:p>
            <a:pPr rtl="0"/>
            <a:r>
              <a:rPr lang="fr-FR"/>
              <a:t>TITRE DE LA PRÉSENTATION</a:t>
            </a:r>
          </a:p>
        </p:txBody>
      </p:sp>
      <p:sp>
        <p:nvSpPr>
          <p:cNvPr id="24" name="Espace réservé du numéro de diapositive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lang="fr-FR" sz="900"/>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Fermeture">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lang="fr-FR" sz="3600" spc="150" baseline="0">
                <a:solidFill>
                  <a:schemeClr val="bg1"/>
                </a:solidFill>
              </a:defRPr>
            </a:lvl1pPr>
          </a:lstStyle>
          <a:p>
            <a:pPr rtl="0"/>
            <a:r>
              <a:rPr lang="fr-FR"/>
              <a:t>CLIQUEZ POUR MODIFIER LE STYLE DU TITRE DU MASQUE</a:t>
            </a:r>
          </a:p>
        </p:txBody>
      </p:sp>
      <p:sp>
        <p:nvSpPr>
          <p:cNvPr id="3" name="Sous-titr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rtlCol="0">
            <a:normAutofit/>
          </a:bodyPr>
          <a:lstStyle>
            <a:lvl1pPr marL="0" indent="0" algn="l">
              <a:lnSpc>
                <a:spcPct val="150000"/>
              </a:lnSpc>
              <a:buNone/>
              <a:defRPr lang="fr-FR" sz="1400" spc="50" baseline="0">
                <a:solidFill>
                  <a:schemeClr val="bg1"/>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en-US"/>
              <a:t>Click to edit Master subtitle style</a:t>
            </a:r>
            <a:endParaRPr lang="fr-FR"/>
          </a:p>
        </p:txBody>
      </p:sp>
      <p:pic>
        <p:nvPicPr>
          <p:cNvPr id="6" name="Graphisme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Espace réservé de la date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lang="fr-FR" sz="900"/>
            </a:lvl1pPr>
          </a:lstStyle>
          <a:p>
            <a:pPr rtl="0"/>
            <a:r>
              <a:rPr lang="fr-FR"/>
              <a:t>20XX</a:t>
            </a:r>
          </a:p>
        </p:txBody>
      </p:sp>
      <p:sp>
        <p:nvSpPr>
          <p:cNvPr id="10" name="Espace réservé du pied de page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lang="fr-FR" sz="900"/>
            </a:lvl1pPr>
          </a:lstStyle>
          <a:p>
            <a:pPr rtl="0"/>
            <a:r>
              <a:rPr lang="fr-FR"/>
              <a:t>TITRE DE LA PRÉSENTATION</a:t>
            </a:r>
          </a:p>
        </p:txBody>
      </p:sp>
      <p:sp>
        <p:nvSpPr>
          <p:cNvPr id="11" name="Espace réservé du numéro de diapositive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lang="fr-FR" sz="900"/>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me">
    <p:bg>
      <p:bgPr>
        <a:solidFill>
          <a:schemeClr val="tx1"/>
        </a:solidFill>
        <a:effectLst/>
      </p:bgPr>
    </p:bg>
    <p:spTree>
      <p:nvGrpSpPr>
        <p:cNvPr id="1" name=""/>
        <p:cNvGrpSpPr/>
        <p:nvPr/>
      </p:nvGrpSpPr>
      <p:grpSpPr>
        <a:xfrm>
          <a:off x="0" y="0"/>
          <a:ext cx="0" cy="0"/>
          <a:chOff x="0" y="0"/>
          <a:chExt cx="0" cy="0"/>
        </a:xfrm>
      </p:grpSpPr>
      <p:pic>
        <p:nvPicPr>
          <p:cNvPr id="8" name="Graphisme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r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rtlCol="0" anchor="b">
            <a:normAutofit/>
          </a:bodyPr>
          <a:lstStyle>
            <a:lvl1pPr>
              <a:defRPr lang="fr-FR" sz="2800" spc="150" baseline="0">
                <a:solidFill>
                  <a:schemeClr val="bg1"/>
                </a:solidFill>
              </a:defRPr>
            </a:lvl1pPr>
          </a:lstStyle>
          <a:p>
            <a:pPr rtl="0"/>
            <a:r>
              <a:rPr lang="fr-FR"/>
              <a:t>CLIQUEZ POUR MODIFIER LE STYLE DU TITRE DU MASQUE</a:t>
            </a:r>
          </a:p>
        </p:txBody>
      </p:sp>
      <p:sp>
        <p:nvSpPr>
          <p:cNvPr id="3" name="Espace réservé du contenu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rtlCol="0">
            <a:normAutofit/>
          </a:bodyPr>
          <a:lstStyle>
            <a:lvl1pPr marL="0" indent="0">
              <a:lnSpc>
                <a:spcPct val="150000"/>
              </a:lnSpc>
              <a:buNone/>
              <a:defRPr lang="fr-FR" sz="1400">
                <a:solidFill>
                  <a:schemeClr val="bg1"/>
                </a:solidFill>
              </a:defRPr>
            </a:lvl1pPr>
            <a:lvl2pPr marL="457200" indent="0">
              <a:lnSpc>
                <a:spcPct val="150000"/>
              </a:lnSpc>
              <a:buNone/>
              <a:defRPr lang="fr-FR" sz="1400">
                <a:solidFill>
                  <a:schemeClr val="bg1"/>
                </a:solidFill>
              </a:defRPr>
            </a:lvl2pPr>
            <a:lvl3pPr marL="914400" indent="0">
              <a:lnSpc>
                <a:spcPct val="150000"/>
              </a:lnSpc>
              <a:buNone/>
              <a:defRPr lang="fr-FR" sz="1400">
                <a:solidFill>
                  <a:schemeClr val="bg1"/>
                </a:solidFill>
              </a:defRPr>
            </a:lvl3pPr>
            <a:lvl4pPr marL="1371600" indent="0">
              <a:lnSpc>
                <a:spcPct val="150000"/>
              </a:lnSpc>
              <a:buNone/>
              <a:defRPr lang="fr-FR" sz="1400">
                <a:solidFill>
                  <a:schemeClr val="bg1"/>
                </a:solidFill>
              </a:defRPr>
            </a:lvl4pPr>
            <a:lvl5pPr marL="1828800" indent="0">
              <a:lnSpc>
                <a:spcPct val="150000"/>
              </a:lnSpc>
              <a:buNone/>
              <a:defRPr lang="fr-FR" sz="1400">
                <a:solidFill>
                  <a:schemeClr val="bg1"/>
                </a:solidFil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fr-FR"/>
          </a:p>
        </p:txBody>
      </p:sp>
      <p:sp>
        <p:nvSpPr>
          <p:cNvPr id="4" name="Espace réservé de la date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lang="fr-FR" sz="900"/>
            </a:lvl1pPr>
          </a:lstStyle>
          <a:p>
            <a:pPr rtl="0"/>
            <a:r>
              <a:rPr lang="fr-FR"/>
              <a:t>20XX</a:t>
            </a:r>
          </a:p>
        </p:txBody>
      </p:sp>
      <p:sp>
        <p:nvSpPr>
          <p:cNvPr id="5" name="Espace réservé du pied de page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lang="fr-FR" sz="900"/>
            </a:lvl1pPr>
          </a:lstStyle>
          <a:p>
            <a:pPr rtl="0"/>
            <a:r>
              <a:rPr lang="fr-FR"/>
              <a:t>TITRE DE LA PRÉSENTATION</a:t>
            </a:r>
          </a:p>
        </p:txBody>
      </p:sp>
      <p:sp>
        <p:nvSpPr>
          <p:cNvPr id="6" name="Espace réservé du numéro de diapositive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lang="fr-FR" sz="900"/>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fr-FR" sz="2800" kern="1200" spc="150" baseline="0" dirty="0">
                <a:solidFill>
                  <a:schemeClr val="tx1"/>
                </a:solidFill>
                <a:latin typeface="+mj-lt"/>
                <a:ea typeface="+mj-ea"/>
                <a:cs typeface="+mj-cs"/>
              </a:defRPr>
            </a:lvl1pPr>
          </a:lstStyle>
          <a:p>
            <a:pPr rtl="0"/>
            <a:r>
              <a:rPr lang="fr-FR"/>
              <a:t>CLIQUEZ POUR MODIFIER LE STYLE DU TITRE DU MASQUE</a:t>
            </a:r>
          </a:p>
        </p:txBody>
      </p:sp>
      <p:sp>
        <p:nvSpPr>
          <p:cNvPr id="3" name="Espace réservé du texte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lang="fr-FR" sz="1400" spc="50" baseline="0">
                <a:solidFill>
                  <a:schemeClr val="tx1"/>
                </a:solidFill>
              </a:defRPr>
            </a:lvl1pPr>
            <a:lvl2pPr marL="457200" indent="0">
              <a:buNone/>
              <a:defRPr lang="fr-FR" sz="2000">
                <a:solidFill>
                  <a:schemeClr val="tx1">
                    <a:tint val="75000"/>
                  </a:schemeClr>
                </a:solidFill>
              </a:defRPr>
            </a:lvl2pPr>
            <a:lvl3pPr marL="914400" indent="0">
              <a:buNone/>
              <a:defRPr lang="fr-FR" sz="1800">
                <a:solidFill>
                  <a:schemeClr val="tx1">
                    <a:tint val="75000"/>
                  </a:schemeClr>
                </a:solidFill>
              </a:defRPr>
            </a:lvl3pPr>
            <a:lvl4pPr marL="1371600" indent="0">
              <a:buNone/>
              <a:defRPr lang="fr-FR" sz="1600">
                <a:solidFill>
                  <a:schemeClr val="tx1">
                    <a:tint val="75000"/>
                  </a:schemeClr>
                </a:solidFill>
              </a:defRPr>
            </a:lvl4pPr>
            <a:lvl5pPr marL="1828800" indent="0">
              <a:buNone/>
              <a:defRPr lang="fr-FR" sz="1600">
                <a:solidFill>
                  <a:schemeClr val="tx1">
                    <a:tint val="75000"/>
                  </a:schemeClr>
                </a:solidFill>
              </a:defRPr>
            </a:lvl5pPr>
            <a:lvl6pPr marL="2286000" indent="0">
              <a:buNone/>
              <a:defRPr lang="fr-FR" sz="1600">
                <a:solidFill>
                  <a:schemeClr val="tx1">
                    <a:tint val="75000"/>
                  </a:schemeClr>
                </a:solidFill>
              </a:defRPr>
            </a:lvl6pPr>
            <a:lvl7pPr marL="2743200" indent="0">
              <a:buNone/>
              <a:defRPr lang="fr-FR" sz="1600">
                <a:solidFill>
                  <a:schemeClr val="tx1">
                    <a:tint val="75000"/>
                  </a:schemeClr>
                </a:solidFill>
              </a:defRPr>
            </a:lvl7pPr>
            <a:lvl8pPr marL="3200400" indent="0">
              <a:buNone/>
              <a:defRPr lang="fr-FR" sz="1600">
                <a:solidFill>
                  <a:schemeClr val="tx1">
                    <a:tint val="75000"/>
                  </a:schemeClr>
                </a:solidFill>
              </a:defRPr>
            </a:lvl8pPr>
            <a:lvl9pPr marL="3657600" indent="0">
              <a:buNone/>
              <a:defRPr lang="fr-FR" sz="1600">
                <a:solidFill>
                  <a:schemeClr val="tx1">
                    <a:tint val="75000"/>
                  </a:schemeClr>
                </a:solidFill>
              </a:defRPr>
            </a:lvl9pPr>
          </a:lstStyle>
          <a:p>
            <a:pPr lvl="0" rtl="0"/>
            <a:r>
              <a:rPr lang="en-US"/>
              <a:t>Click to edit Master text styles</a:t>
            </a:r>
          </a:p>
        </p:txBody>
      </p:sp>
      <p:sp>
        <p:nvSpPr>
          <p:cNvPr id="4" name="Espace réservé de la date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rtlCol="0"/>
          <a:lstStyle>
            <a:lvl1pPr>
              <a:defRPr lang="fr-FR" sz="900"/>
            </a:lvl1pPr>
          </a:lstStyle>
          <a:p>
            <a:pPr rtl="0"/>
            <a:r>
              <a:rPr lang="fr-FR"/>
              <a:t>20XX</a:t>
            </a:r>
          </a:p>
        </p:txBody>
      </p:sp>
      <p:sp>
        <p:nvSpPr>
          <p:cNvPr id="5" name="Espace réservé du pied de page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rtlCol="0"/>
          <a:lstStyle>
            <a:lvl1pPr>
              <a:defRPr lang="fr-FR" sz="900"/>
            </a:lvl1pPr>
          </a:lstStyle>
          <a:p>
            <a:pPr rtl="0"/>
            <a:r>
              <a:rPr lang="fr-FR"/>
              <a:t>TITRE DE LA PRÉSENTATION</a:t>
            </a:r>
          </a:p>
        </p:txBody>
      </p:sp>
      <p:sp>
        <p:nvSpPr>
          <p:cNvPr id="6" name="Espace réservé du numéro de diapositive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grpSp>
        <p:nvGrpSpPr>
          <p:cNvPr id="7" name="Groupe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Connecteur droit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aut de section">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rtlCol="0" anchor="b">
            <a:noAutofit/>
          </a:bodyPr>
          <a:lstStyle>
            <a:lvl1pPr algn="l">
              <a:defRPr lang="fr-FR" sz="3600" spc="150" baseline="0">
                <a:solidFill>
                  <a:schemeClr val="bg1"/>
                </a:solidFill>
              </a:defRPr>
            </a:lvl1pPr>
          </a:lstStyle>
          <a:p>
            <a:pPr rtl="0"/>
            <a:r>
              <a:rPr lang="fr-FR"/>
              <a:t>CLIQUEZ POUR MODIFIER LE STYLE DU TITRE DU MASQUE</a:t>
            </a:r>
          </a:p>
        </p:txBody>
      </p:sp>
      <p:sp>
        <p:nvSpPr>
          <p:cNvPr id="3" name="Sous-titr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rtlCol="0">
            <a:normAutofit/>
          </a:bodyPr>
          <a:lstStyle>
            <a:lvl1pPr marL="0" indent="0" algn="l">
              <a:buNone/>
              <a:defRPr lang="fr-FR" sz="1600">
                <a:solidFill>
                  <a:schemeClr val="bg1"/>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en-US"/>
              <a:t>Click to edit Master subtitle style</a:t>
            </a:r>
            <a:endParaRPr lang="fr-FR"/>
          </a:p>
        </p:txBody>
      </p:sp>
      <p:pic>
        <p:nvPicPr>
          <p:cNvPr id="5" name="Graphique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ICI POUR MODIFIER LE STYLE DU TITRE</a:t>
            </a:r>
          </a:p>
        </p:txBody>
      </p:sp>
      <p:sp>
        <p:nvSpPr>
          <p:cNvPr id="3" name="Espace réservé de la date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lang="fr-FR" sz="900"/>
            </a:lvl1pPr>
          </a:lstStyle>
          <a:p>
            <a:pPr rtl="0"/>
            <a:r>
              <a:rPr lang="fr-FR"/>
              <a:t>20XX</a:t>
            </a:r>
          </a:p>
        </p:txBody>
      </p:sp>
      <p:sp>
        <p:nvSpPr>
          <p:cNvPr id="4" name="Espace réservé du pied de page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sp>
        <p:nvSpPr>
          <p:cNvPr id="7" name="Espace réservé au graphique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rtlCol="0"/>
          <a:lstStyle>
            <a:defPPr>
              <a:defRPr lang="fr-FR"/>
            </a:defPPr>
          </a:lstStyle>
          <a:p>
            <a:pPr rtl="0"/>
            <a:r>
              <a:rPr lang="en-US"/>
              <a:t>Click icon to add chart</a:t>
            </a:r>
            <a:endParaRPr lang="fr-FR"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ICI POUR MODIFIER LE STYLE DU TITRE</a:t>
            </a:r>
          </a:p>
        </p:txBody>
      </p:sp>
      <p:sp>
        <p:nvSpPr>
          <p:cNvPr id="8" name="Espace réservé du tableau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rtlCol="0"/>
          <a:lstStyle>
            <a:defPPr>
              <a:defRPr lang="fr-FR"/>
            </a:defPPr>
          </a:lstStyle>
          <a:p>
            <a:pPr rtl="0"/>
            <a:r>
              <a:rPr lang="en-US"/>
              <a:t>Click icon to add table</a:t>
            </a:r>
            <a:endParaRPr lang="fr-FR" dirty="0"/>
          </a:p>
        </p:txBody>
      </p:sp>
      <p:sp>
        <p:nvSpPr>
          <p:cNvPr id="3" name="Espace réservé de la date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lang="fr-FR" sz="900"/>
            </a:lvl1pPr>
          </a:lstStyle>
          <a:p>
            <a:pPr rtl="0"/>
            <a:r>
              <a:rPr lang="fr-FR"/>
              <a:t>20XX</a:t>
            </a:r>
          </a:p>
        </p:txBody>
      </p:sp>
      <p:sp>
        <p:nvSpPr>
          <p:cNvPr id="4" name="Espace réservé du pied de page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r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rtlCol="0" anchor="b">
            <a:normAutofit/>
          </a:bodyPr>
          <a:lstStyle>
            <a:lvl1pPr>
              <a:defRPr lang="fr-FR" sz="2800" kern="1200" spc="150" baseline="0" dirty="0">
                <a:solidFill>
                  <a:schemeClr val="tx1"/>
                </a:solidFill>
                <a:latin typeface="+mj-lt"/>
                <a:ea typeface="+mj-ea"/>
                <a:cs typeface="+mj-cs"/>
              </a:defRPr>
            </a:lvl1pPr>
          </a:lstStyle>
          <a:p>
            <a:pPr rtl="0"/>
            <a:r>
              <a:rPr lang="fr-FR"/>
              <a:t>CLIQUEZ POUR MODIFIER LE STYLE DU TITRE DU MASQUE</a:t>
            </a:r>
          </a:p>
        </p:txBody>
      </p:sp>
      <p:sp>
        <p:nvSpPr>
          <p:cNvPr id="10" name="Sous-titr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rtlCol="0" anchor="b">
            <a:normAutofit/>
          </a:bodyPr>
          <a:lstStyle>
            <a:lvl1pPr marL="0" indent="0" algn="l">
              <a:buNone/>
              <a:defRPr lang="fr-FR" sz="1600">
                <a:solidFill>
                  <a:schemeClr val="bg2">
                    <a:lumMod val="50000"/>
                  </a:schemeClr>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en-US"/>
              <a:t>Click to edit Master subtitle style</a:t>
            </a:r>
            <a:endParaRPr lang="fr-FR"/>
          </a:p>
        </p:txBody>
      </p:sp>
      <p:sp>
        <p:nvSpPr>
          <p:cNvPr id="3" name="Espace réservé de la date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rtlCol="0"/>
          <a:lstStyle>
            <a:lvl1pPr>
              <a:defRPr lang="fr-FR" sz="900"/>
            </a:lvl1pPr>
          </a:lstStyle>
          <a:p>
            <a:pPr rtl="0"/>
            <a:r>
              <a:rPr lang="fr-FR"/>
              <a:t>20XX</a:t>
            </a:r>
          </a:p>
        </p:txBody>
      </p:sp>
      <p:sp>
        <p:nvSpPr>
          <p:cNvPr id="4" name="Espace réservé du pied de page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rtlCol="0"/>
          <a:lstStyle>
            <a:lvl1pPr>
              <a:defRPr lang="fr-FR" sz="900"/>
            </a:lvl1pPr>
          </a:lstStyle>
          <a:p>
            <a:pPr rtl="0"/>
            <a:r>
              <a:rPr lang="fr-FR"/>
              <a:t>TITRE DE LA PRÉSENTATION</a:t>
            </a:r>
          </a:p>
        </p:txBody>
      </p:sp>
      <p:sp>
        <p:nvSpPr>
          <p:cNvPr id="5" name="Espace réservé du numéro de diapositive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rtlCol="0"/>
          <a:lstStyle>
            <a:lvl1pPr>
              <a:defRPr lang="fr-FR" sz="900"/>
            </a:lvl1pPr>
          </a:lstStyle>
          <a:p>
            <a:pPr rtl="0"/>
            <a:fld id="{A49DFD55-3C28-40EF-9E31-A92D2E4017FF}" type="slidenum">
              <a:rPr lang="fr-FR" smtClean="0"/>
              <a:pPr rtl="0"/>
              <a:t>‹#›</a:t>
            </a:fld>
            <a:endParaRPr lang="fr-FR" dirty="0"/>
          </a:p>
        </p:txBody>
      </p:sp>
      <p:cxnSp>
        <p:nvCxnSpPr>
          <p:cNvPr id="9" name="Connecteur droit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équipe 4 personnes">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ICI POUR MODIFIER LE STYLE DU TITRE</a:t>
            </a:r>
          </a:p>
        </p:txBody>
      </p:sp>
      <p:sp>
        <p:nvSpPr>
          <p:cNvPr id="11" name="Espace réservé d’image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defPPr>
              <a:defRPr lang="fr-FR"/>
            </a:defPPr>
          </a:lstStyle>
          <a:p>
            <a:pPr rtl="0"/>
            <a:r>
              <a:rPr lang="en-US"/>
              <a:t>Click icon to add picture</a:t>
            </a:r>
            <a:endParaRPr lang="fr-FR" dirty="0"/>
          </a:p>
        </p:txBody>
      </p:sp>
      <p:sp>
        <p:nvSpPr>
          <p:cNvPr id="3" name="Espace réservé du texte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rtlCol="0" anchor="ctr">
            <a:noAutofit/>
          </a:bodyPr>
          <a:lstStyle>
            <a:lvl1pPr marL="0" indent="0" algn="ctr">
              <a:buNone/>
              <a:defRPr lang="fr-FR" sz="14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6" name="Espace réservé du texte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fr-FR" sz="1000" kern="1200" spc="150" baseline="0" dirty="0" smtClean="0">
                <a:solidFill>
                  <a:schemeClr val="tx1"/>
                </a:solidFill>
                <a:latin typeface="+mn-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17" name="Espace réservé d’image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defPPr>
              <a:defRPr lang="fr-FR"/>
            </a:defPPr>
          </a:lstStyle>
          <a:p>
            <a:pPr rtl="0"/>
            <a:r>
              <a:rPr lang="en-US"/>
              <a:t>Click icon to add picture</a:t>
            </a:r>
            <a:endParaRPr lang="fr-FR" dirty="0"/>
          </a:p>
        </p:txBody>
      </p:sp>
      <p:sp>
        <p:nvSpPr>
          <p:cNvPr id="23" name="Espace réservé du texte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rtlCol="0" anchor="ctr">
            <a:noAutofit/>
          </a:bodyPr>
          <a:lstStyle>
            <a:lvl1pPr marL="0" indent="0" algn="ctr">
              <a:buNone/>
              <a:defRPr lang="fr-FR" sz="14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7" name="Espace réservé du texte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fr-FR" sz="1000" kern="1200" spc="150" baseline="0" dirty="0" smtClean="0">
                <a:solidFill>
                  <a:schemeClr val="tx1"/>
                </a:solidFill>
                <a:latin typeface="+mn-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18" name="Espace réservé d’image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defPPr>
              <a:defRPr lang="fr-FR"/>
            </a:defPPr>
          </a:lstStyle>
          <a:p>
            <a:pPr lvl="1" rtl="0"/>
            <a:r>
              <a:rPr lang="en-US"/>
              <a:t>Click icon to add picture</a:t>
            </a:r>
            <a:endParaRPr lang="fr-FR" dirty="0"/>
          </a:p>
        </p:txBody>
      </p:sp>
      <p:sp>
        <p:nvSpPr>
          <p:cNvPr id="24" name="Espace réservé du texte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rtlCol="0" anchor="ctr">
            <a:noAutofit/>
          </a:bodyPr>
          <a:lstStyle>
            <a:lvl1pPr marL="0" indent="0" algn="ctr">
              <a:buNone/>
              <a:defRPr lang="fr-FR" sz="14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8" name="Espace réservé du texte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fr-FR" sz="1000" kern="1200" spc="150" baseline="0" dirty="0" smtClean="0">
                <a:solidFill>
                  <a:schemeClr val="tx1"/>
                </a:solidFill>
                <a:latin typeface="+mn-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19" name="Espace réservé d’image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defPPr>
              <a:defRPr lang="fr-FR"/>
            </a:defPPr>
          </a:lstStyle>
          <a:p>
            <a:pPr rtl="0"/>
            <a:r>
              <a:rPr lang="en-US"/>
              <a:t>Click icon to add picture</a:t>
            </a:r>
            <a:endParaRPr lang="fr-FR" dirty="0"/>
          </a:p>
        </p:txBody>
      </p:sp>
      <p:sp>
        <p:nvSpPr>
          <p:cNvPr id="25" name="Espace réservé du texte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rtlCol="0" anchor="ctr">
            <a:noAutofit/>
          </a:bodyPr>
          <a:lstStyle>
            <a:lvl1pPr marL="0" indent="0" algn="ctr">
              <a:buNone/>
              <a:defRPr lang="fr-FR" sz="140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9" name="Espace réservé du texte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fr-FR" sz="1000" kern="1200" spc="150" baseline="0" dirty="0" smtClean="0">
                <a:solidFill>
                  <a:schemeClr val="tx1"/>
                </a:solidFill>
                <a:latin typeface="+mn-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7" name="Espace réservé de la date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lang="fr-FR" sz="900"/>
            </a:lvl1pPr>
          </a:lstStyle>
          <a:p>
            <a:pPr rtl="0"/>
            <a:r>
              <a:rPr lang="fr-FR"/>
              <a:t>20XX</a:t>
            </a:r>
          </a:p>
        </p:txBody>
      </p:sp>
      <p:sp>
        <p:nvSpPr>
          <p:cNvPr id="8" name="Espace réservé du pied de page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lang="fr-FR" sz="900"/>
            </a:lvl1pPr>
          </a:lstStyle>
          <a:p>
            <a:pPr rtl="0"/>
            <a:r>
              <a:rPr lang="fr-FR"/>
              <a:t>TITRE DE LA PRÉSENTATION</a:t>
            </a:r>
          </a:p>
        </p:txBody>
      </p:sp>
      <p:sp>
        <p:nvSpPr>
          <p:cNvPr id="9" name="Espace réservé du numéro de diapositive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lang="fr-FR" sz="900"/>
            </a:lvl1pPr>
          </a:lstStyle>
          <a:p>
            <a:pPr rtl="0"/>
            <a:fld id="{A49DFD55-3C28-40EF-9E31-A92D2E4017FF}" type="slidenum">
              <a:rPr lang="fr-FR" smtClean="0"/>
              <a:pPr rtl="0"/>
              <a:t>‹#›</a:t>
            </a:fld>
            <a:endParaRPr lang="fr-FR" dirty="0"/>
          </a:p>
        </p:txBody>
      </p:sp>
      <p:grpSp>
        <p:nvGrpSpPr>
          <p:cNvPr id="4" name="Groupe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Connecteur droit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e équipe 8 personnes">
    <p:bg>
      <p:bgPr>
        <a:solidFill>
          <a:schemeClr val="bg1"/>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sme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que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r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fr-FR" sz="2800" kern="1200" spc="150" baseline="0" dirty="0">
                <a:solidFill>
                  <a:schemeClr val="tx1"/>
                </a:solidFill>
                <a:latin typeface="+mj-lt"/>
                <a:ea typeface="+mj-ea"/>
                <a:cs typeface="+mj-cs"/>
              </a:defRPr>
            </a:lvl1pPr>
          </a:lstStyle>
          <a:p>
            <a:pPr rtl="0"/>
            <a:r>
              <a:rPr lang="fr-FR"/>
              <a:t>CLIQUEZ ICI POUR MODIFIER LE STYLE DU TITRE</a:t>
            </a:r>
          </a:p>
        </p:txBody>
      </p:sp>
      <p:sp>
        <p:nvSpPr>
          <p:cNvPr id="11" name="Espace réservé d’image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gn="l">
              <a:lnSpc>
                <a:spcPct val="100000"/>
              </a:lnSpc>
              <a:buFont typeface="Arial" panose="020B0604020202020204" pitchFamily="34" charset="0"/>
              <a:buNone/>
              <a:defRPr lang="fr-FR" sz="900">
                <a:solidFill>
                  <a:sysClr val="windowText" lastClr="000000"/>
                </a:solidFill>
              </a:defRPr>
            </a:lvl1pPr>
          </a:lstStyle>
          <a:p>
            <a:pPr rtl="0"/>
            <a:r>
              <a:rPr lang="en-US"/>
              <a:t>Click icon to add picture</a:t>
            </a:r>
            <a:endParaRPr lang="fr-FR" dirty="0"/>
          </a:p>
        </p:txBody>
      </p:sp>
      <p:sp>
        <p:nvSpPr>
          <p:cNvPr id="3" name="Espace réservé du texte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6" name="Espace réservé du texte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17" name="Espace réservé d’image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23" name="Espace réservé du texte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7" name="Espace réservé du texte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32" name="Espace réservé d’image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24" name="Espace réservé du texte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8" name="Espace réservé du texte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19" name="Espace réservé d’image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25" name="Espace réservé du texte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29" name="Espace réservé du texte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55" name="Espace réservé d’image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54" name="Espace réservé du texte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62" name="Espace réservé du texte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56" name="Espace réservé d’image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59" name="Espace réservé du texte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63" name="Espace réservé du texte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33" name="Espace réservé d’image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60" name="Espace réservé du texte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64" name="Espace réservé du texte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58" name="Espace réservé d’image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gn="l">
              <a:lnSpc>
                <a:spcPct val="100000"/>
              </a:lnSpc>
              <a:buNone/>
              <a:defRPr lang="fr-FR" sz="900">
                <a:solidFill>
                  <a:sysClr val="windowText" lastClr="000000"/>
                </a:solidFill>
              </a:defRPr>
            </a:lvl1pPr>
          </a:lstStyle>
          <a:p>
            <a:pPr rtl="0"/>
            <a:r>
              <a:rPr lang="en-US"/>
              <a:t>Click icon to add picture</a:t>
            </a:r>
            <a:endParaRPr lang="fr-FR" dirty="0"/>
          </a:p>
        </p:txBody>
      </p:sp>
      <p:sp>
        <p:nvSpPr>
          <p:cNvPr id="61" name="Espace réservé du texte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fr-FR" sz="1050" kern="1200" spc="150" baseline="0" dirty="0" smtClean="0">
                <a:solidFill>
                  <a:schemeClr val="tx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65" name="Espace réservé du texte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rtlCol="0" anchor="ctr">
            <a:noAutofit/>
          </a:bodyPr>
          <a:lstStyle>
            <a:lvl1pPr marL="0" indent="0" algn="ctr">
              <a:buNone/>
              <a:defRPr lang="fr-FR" sz="900" kern="1200" spc="150" baseline="0" dirty="0" smtClean="0">
                <a:solidFill>
                  <a:schemeClr val="accent1"/>
                </a:solidFill>
                <a:latin typeface="+mj-lt"/>
                <a:ea typeface="+mj-ea"/>
                <a:cs typeface="+mj-cs"/>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a:t>
            </a:r>
          </a:p>
        </p:txBody>
      </p:sp>
      <p:sp>
        <p:nvSpPr>
          <p:cNvPr id="7" name="Espace réservé de la date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lang="fr-FR" sz="900">
                <a:solidFill>
                  <a:srgbClr val="898989"/>
                </a:solidFill>
              </a:defRPr>
            </a:lvl1pPr>
          </a:lstStyle>
          <a:p>
            <a:pPr rtl="0"/>
            <a:r>
              <a:rPr lang="fr-FR"/>
              <a:t>20XX</a:t>
            </a:r>
          </a:p>
        </p:txBody>
      </p:sp>
      <p:sp>
        <p:nvSpPr>
          <p:cNvPr id="8" name="Espace réservé du pied de page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lang="fr-FR" sz="900">
                <a:solidFill>
                  <a:srgbClr val="898989"/>
                </a:solidFill>
              </a:defRPr>
            </a:lvl1pPr>
          </a:lstStyle>
          <a:p>
            <a:pPr rtl="0"/>
            <a:r>
              <a:rPr lang="fr-FR"/>
              <a:t>TITRE DE LA PRÉSENTATION</a:t>
            </a:r>
          </a:p>
        </p:txBody>
      </p:sp>
      <p:sp>
        <p:nvSpPr>
          <p:cNvPr id="9" name="Espace réservé du numéro de diapositive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lang="fr-FR" sz="900">
                <a:solidFill>
                  <a:srgbClr val="898989"/>
                </a:solidFill>
              </a:defRPr>
            </a:lvl1pPr>
          </a:lstStyle>
          <a:p>
            <a:pPr rtl="0"/>
            <a:fld id="{A49DFD55-3C28-40EF-9E31-A92D2E4017FF}" type="slidenum">
              <a:rPr lang="fr-FR" smtClean="0"/>
              <a:pPr rtl="0"/>
              <a:t>‹#›</a:t>
            </a:fld>
            <a:endParaRPr lang="fr-FR"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fr-FR" sz="1200">
                <a:solidFill>
                  <a:schemeClr val="tx1">
                    <a:tint val="75000"/>
                  </a:schemeClr>
                </a:solidFill>
              </a:defRPr>
            </a:lvl1pPr>
          </a:lstStyle>
          <a:p>
            <a:pPr rtl="0"/>
            <a:r>
              <a:rPr lang="fr-FR"/>
              <a:t>20XX</a:t>
            </a:r>
          </a:p>
        </p:txBody>
      </p:sp>
      <p:sp>
        <p:nvSpPr>
          <p:cNvPr id="5" name="Espace réservé du pied de page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fr-FR" sz="1200">
                <a:solidFill>
                  <a:schemeClr val="tx1">
                    <a:tint val="75000"/>
                  </a:schemeClr>
                </a:solidFill>
              </a:defRPr>
            </a:lvl1pPr>
          </a:lstStyle>
          <a:p>
            <a:pPr rtl="0"/>
            <a:r>
              <a:rPr lang="fr-FR"/>
              <a:t>TITRE DE LA PRÉSENTATION</a:t>
            </a:r>
          </a:p>
        </p:txBody>
      </p:sp>
      <p:sp>
        <p:nvSpPr>
          <p:cNvPr id="6" name="Espace réservé du numéro de diapositive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fr-FR" sz="1200">
                <a:solidFill>
                  <a:schemeClr val="tx1">
                    <a:tint val="75000"/>
                  </a:schemeClr>
                </a:solidFill>
              </a:defRPr>
            </a:lvl1pPr>
          </a:lstStyle>
          <a:p>
            <a:pPr rtl="0"/>
            <a:fld id="{A49DFD55-3C28-40EF-9E31-A92D2E4017FF}" type="slidenum">
              <a:rPr lang="fr-FR" smtClean="0"/>
              <a:t>‹#›</a:t>
            </a:fld>
            <a:endParaRPr lang="fr-FR"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lang="fr-F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1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customXml" Target="../ink/ink2.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E75451-6A4B-484B-9ED1-353CCE25B0F4}"/>
              </a:ext>
            </a:extLst>
          </p:cNvPr>
          <p:cNvSpPr>
            <a:spLocks noGrp="1"/>
          </p:cNvSpPr>
          <p:nvPr>
            <p:ph type="ctrTitle"/>
          </p:nvPr>
        </p:nvSpPr>
        <p:spPr>
          <a:xfrm>
            <a:off x="6416041" y="4434840"/>
            <a:ext cx="3705734" cy="1122202"/>
          </a:xfrm>
        </p:spPr>
        <p:txBody>
          <a:bodyPr rtlCol="0"/>
          <a:lstStyle>
            <a:defPPr>
              <a:defRPr lang="fr-FR"/>
            </a:defPPr>
          </a:lstStyle>
          <a:p>
            <a:pPr rtl="0"/>
            <a:r>
              <a:rPr lang="fr-FR" dirty="0"/>
              <a:t>TITRE DE LA PRÉSENTATION</a:t>
            </a:r>
          </a:p>
        </p:txBody>
      </p:sp>
      <p:sp>
        <p:nvSpPr>
          <p:cNvPr id="3" name="Sous-titr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rtlCol="0">
            <a:normAutofit/>
          </a:bodyPr>
          <a:lstStyle>
            <a:defPPr>
              <a:defRPr lang="fr-FR"/>
            </a:defPPr>
          </a:lstStyle>
          <a:p>
            <a:pPr rtl="0"/>
            <a:r>
              <a:rPr lang="fr-FR" dirty="0"/>
              <a:t>Alexandre Chauvin</a:t>
            </a:r>
          </a:p>
        </p:txBody>
      </p:sp>
      <p:pic>
        <p:nvPicPr>
          <p:cNvPr id="5" name="Picture 4">
            <a:extLst>
              <a:ext uri="{FF2B5EF4-FFF2-40B4-BE49-F238E27FC236}">
                <a16:creationId xmlns:a16="http://schemas.microsoft.com/office/drawing/2014/main" id="{F30548A6-9299-AC0C-12F2-D52DD01F59A0}"/>
              </a:ext>
            </a:extLst>
          </p:cNvPr>
          <p:cNvPicPr>
            <a:picLocks noChangeAspect="1"/>
          </p:cNvPicPr>
          <p:nvPr/>
        </p:nvPicPr>
        <p:blipFill>
          <a:blip r:embed="rId3"/>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D11FCAE-102F-4E77-2DE2-E3443B288FE5}"/>
              </a:ext>
            </a:extLst>
          </p:cNvPr>
          <p:cNvSpPr txBox="1"/>
          <p:nvPr/>
        </p:nvSpPr>
        <p:spPr>
          <a:xfrm>
            <a:off x="0" y="20798"/>
            <a:ext cx="12192000" cy="7017306"/>
          </a:xfrm>
          <a:prstGeom prst="rect">
            <a:avLst/>
          </a:prstGeom>
          <a:noFill/>
        </p:spPr>
        <p:txBody>
          <a:bodyPr wrap="square" rtlCol="0">
            <a:spAutoFit/>
          </a:bodyPr>
          <a:lstStyle/>
          <a:p>
            <a:pPr algn="ctr"/>
            <a:r>
              <a:rPr lang="sv-SE" sz="4800" b="0" i="0" dirty="0">
                <a:effectLst/>
                <a:latin typeface="-apple-system"/>
              </a:rPr>
              <a:t>HR EDA and Data </a:t>
            </a:r>
            <a:r>
              <a:rPr lang="sv-SE" sz="4800" b="0" i="0" dirty="0" err="1">
                <a:effectLst/>
                <a:latin typeface="-apple-system"/>
              </a:rPr>
              <a:t>Visualization</a:t>
            </a:r>
            <a:endParaRPr lang="sv-SE" sz="48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endParaRPr lang="sv-SE" sz="2400" b="1" dirty="0">
              <a:latin typeface="+mj-lt"/>
            </a:endParaRPr>
          </a:p>
          <a:p>
            <a:pPr algn="ctr"/>
            <a:r>
              <a:rPr lang="sv-SE" sz="2000" b="1" dirty="0">
                <a:latin typeface="+mj-lt"/>
              </a:rPr>
              <a:t>OGTIP Data Science </a:t>
            </a:r>
            <a:r>
              <a:rPr lang="sv-SE" sz="2000" b="1" dirty="0" err="1">
                <a:latin typeface="+mj-lt"/>
              </a:rPr>
              <a:t>Batch</a:t>
            </a:r>
            <a:r>
              <a:rPr lang="sv-SE" sz="2000" b="1" dirty="0">
                <a:latin typeface="+mj-lt"/>
              </a:rPr>
              <a:t> 2023</a:t>
            </a:r>
          </a:p>
          <a:p>
            <a:pPr algn="ctr"/>
            <a:r>
              <a:rPr lang="sv-SE" sz="2000" b="1" dirty="0">
                <a:latin typeface="+mj-lt"/>
              </a:rPr>
              <a:t>Project 2</a:t>
            </a:r>
          </a:p>
          <a:p>
            <a:pPr algn="ctr"/>
            <a:r>
              <a:rPr lang="sv-SE" sz="2000" b="1" dirty="0">
                <a:latin typeface="+mj-lt"/>
              </a:rPr>
              <a:t>Steven Lomon Lennartsson</a:t>
            </a:r>
            <a:endParaRPr lang="fr-FR" sz="2000" b="1" dirty="0">
              <a:latin typeface="+mj-lt"/>
            </a:endParaRP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98116"/>
            <a:ext cx="10515600" cy="600075"/>
          </a:xfrm>
        </p:spPr>
        <p:txBody>
          <a:bodyPr/>
          <a:lstStyle/>
          <a:p>
            <a:r>
              <a:rPr lang="sv-SE" dirty="0"/>
              <a:t>The </a:t>
            </a:r>
            <a:r>
              <a:rPr lang="sv-SE" dirty="0" err="1"/>
              <a:t>high</a:t>
            </a:r>
            <a:r>
              <a:rPr lang="sv-SE" dirty="0"/>
              <a:t> </a:t>
            </a:r>
            <a:r>
              <a:rPr lang="sv-SE" dirty="0" err="1"/>
              <a:t>earners</a:t>
            </a:r>
            <a:r>
              <a:rPr lang="sv-SE" dirty="0"/>
              <a:t> </a:t>
            </a:r>
            <a:r>
              <a:rPr lang="sv-SE" dirty="0" err="1"/>
              <a:t>iI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10</a:t>
            </a:fld>
            <a:endParaRPr lang="fr-FR" dirty="0"/>
          </a:p>
        </p:txBody>
      </p:sp>
      <p:sp>
        <p:nvSpPr>
          <p:cNvPr id="9" name="TextBox 8">
            <a:extLst>
              <a:ext uri="{FF2B5EF4-FFF2-40B4-BE49-F238E27FC236}">
                <a16:creationId xmlns:a16="http://schemas.microsoft.com/office/drawing/2014/main" id="{2F73B5F7-DD54-C50D-4819-FD158DFD3BD1}"/>
              </a:ext>
            </a:extLst>
          </p:cNvPr>
          <p:cNvSpPr txBox="1"/>
          <p:nvPr/>
        </p:nvSpPr>
        <p:spPr>
          <a:xfrm>
            <a:off x="233680" y="809443"/>
            <a:ext cx="12192000" cy="1554272"/>
          </a:xfrm>
          <a:prstGeom prst="rect">
            <a:avLst/>
          </a:prstGeom>
          <a:noFill/>
        </p:spPr>
        <p:txBody>
          <a:bodyPr wrap="square" rtlCol="0">
            <a:spAutoFit/>
          </a:bodyPr>
          <a:lstStyle/>
          <a:p>
            <a:r>
              <a:rPr lang="sv-SE" sz="1900" dirty="0" err="1"/>
              <a:t>Furthermore</a:t>
            </a:r>
            <a:r>
              <a:rPr lang="sv-SE" sz="1900" dirty="0"/>
              <a:t> </a:t>
            </a:r>
            <a:r>
              <a:rPr lang="sv-SE" sz="1900" dirty="0" err="1"/>
              <a:t>we</a:t>
            </a:r>
            <a:r>
              <a:rPr lang="sv-SE" sz="1900" dirty="0"/>
              <a:t> </a:t>
            </a:r>
            <a:r>
              <a:rPr lang="sv-SE" sz="1900" dirty="0" err="1"/>
              <a:t>can</a:t>
            </a:r>
            <a:r>
              <a:rPr lang="sv-SE" sz="1900" dirty="0"/>
              <a:t> </a:t>
            </a:r>
            <a:r>
              <a:rPr lang="sv-SE" sz="1900" dirty="0" err="1"/>
              <a:t>see</a:t>
            </a:r>
            <a:r>
              <a:rPr lang="sv-SE" sz="1900" dirty="0"/>
              <a:t> </a:t>
            </a:r>
            <a:r>
              <a:rPr lang="sv-SE" sz="1900" dirty="0" err="1"/>
              <a:t>that</a:t>
            </a:r>
            <a:r>
              <a:rPr lang="sv-SE" sz="1900" dirty="0"/>
              <a:t>:</a:t>
            </a:r>
          </a:p>
          <a:p>
            <a:pPr marL="342900" indent="-342900">
              <a:buFont typeface="Arial" panose="020B0604020202020204" pitchFamily="34" charset="0"/>
              <a:buChar char="•"/>
            </a:pPr>
            <a:r>
              <a:rPr lang="en-US" sz="1900" dirty="0"/>
              <a:t>With one exception, all have had their last performance review close to the most recent year (2019)</a:t>
            </a:r>
          </a:p>
          <a:p>
            <a:pPr marL="342900" indent="-342900">
              <a:buFont typeface="Arial" panose="020B0604020202020204" pitchFamily="34" charset="0"/>
              <a:buChar char="•"/>
            </a:pPr>
            <a:r>
              <a:rPr lang="en-US" sz="1900" dirty="0"/>
              <a:t>With the exception of the CEO who is 63, the majority are in their 40s or 50s and have worked for ca 7 years</a:t>
            </a:r>
          </a:p>
          <a:p>
            <a:pPr marL="342900" indent="-342900">
              <a:buFont typeface="Arial" panose="020B0604020202020204" pitchFamily="34" charset="0"/>
              <a:buChar char="•"/>
            </a:pPr>
            <a:r>
              <a:rPr lang="en-US" sz="1900" dirty="0"/>
              <a:t>There are a lot of absences! Most probably excused absences for vacation etc. And very few being late</a:t>
            </a:r>
          </a:p>
          <a:p>
            <a:pPr marL="342900" indent="-342900">
              <a:buFont typeface="Arial" panose="020B0604020202020204" pitchFamily="34" charset="0"/>
              <a:buChar char="•"/>
            </a:pPr>
            <a:r>
              <a:rPr lang="en-US" sz="1900" dirty="0"/>
              <a:t>A lot of people here have done quite a few special projects</a:t>
            </a:r>
          </a:p>
        </p:txBody>
      </p:sp>
      <p:pic>
        <p:nvPicPr>
          <p:cNvPr id="7" name="Picture 6">
            <a:extLst>
              <a:ext uri="{FF2B5EF4-FFF2-40B4-BE49-F238E27FC236}">
                <a16:creationId xmlns:a16="http://schemas.microsoft.com/office/drawing/2014/main" id="{34A0A5AE-BD81-D00A-8145-40FCC1533618}"/>
              </a:ext>
            </a:extLst>
          </p:cNvPr>
          <p:cNvPicPr>
            <a:picLocks noChangeAspect="1"/>
          </p:cNvPicPr>
          <p:nvPr/>
        </p:nvPicPr>
        <p:blipFill>
          <a:blip r:embed="rId2"/>
          <a:stretch>
            <a:fillRect/>
          </a:stretch>
        </p:blipFill>
        <p:spPr>
          <a:xfrm>
            <a:off x="68899" y="2593348"/>
            <a:ext cx="3945564" cy="3945564"/>
          </a:xfrm>
          <a:prstGeom prst="rect">
            <a:avLst/>
          </a:prstGeom>
        </p:spPr>
      </p:pic>
      <p:sp>
        <p:nvSpPr>
          <p:cNvPr id="8" name="TextBox 7">
            <a:extLst>
              <a:ext uri="{FF2B5EF4-FFF2-40B4-BE49-F238E27FC236}">
                <a16:creationId xmlns:a16="http://schemas.microsoft.com/office/drawing/2014/main" id="{DEDE8548-BFB9-132D-F3AB-9842FCAB6AA9}"/>
              </a:ext>
            </a:extLst>
          </p:cNvPr>
          <p:cNvSpPr txBox="1"/>
          <p:nvPr/>
        </p:nvSpPr>
        <p:spPr>
          <a:xfrm>
            <a:off x="2640488" y="3796689"/>
            <a:ext cx="1302076" cy="769441"/>
          </a:xfrm>
          <a:prstGeom prst="rect">
            <a:avLst/>
          </a:prstGeom>
          <a:noFill/>
        </p:spPr>
        <p:txBody>
          <a:bodyPr wrap="square" rtlCol="0">
            <a:spAutoFit/>
          </a:bodyPr>
          <a:lstStyle/>
          <a:p>
            <a:r>
              <a:rPr lang="sv-SE" sz="1100" dirty="0" err="1"/>
              <a:t>This</a:t>
            </a:r>
            <a:r>
              <a:rPr lang="sv-SE" sz="1100" dirty="0"/>
              <a:t> </a:t>
            </a:r>
            <a:r>
              <a:rPr lang="sv-SE" sz="1100" dirty="0" err="1"/>
              <a:t>plot</a:t>
            </a:r>
            <a:r>
              <a:rPr lang="sv-SE" sz="1100" dirty="0"/>
              <a:t> is </a:t>
            </a:r>
            <a:r>
              <a:rPr lang="sv-SE" sz="1100" dirty="0" err="1"/>
              <a:t>leaving</a:t>
            </a:r>
            <a:r>
              <a:rPr lang="sv-SE" sz="1100" dirty="0"/>
              <a:t> </a:t>
            </a:r>
            <a:r>
              <a:rPr lang="sv-SE" sz="1100" dirty="0" err="1"/>
              <a:t>out</a:t>
            </a:r>
            <a:r>
              <a:rPr lang="sv-SE" sz="1100" dirty="0"/>
              <a:t> </a:t>
            </a:r>
            <a:r>
              <a:rPr lang="sv-SE" sz="1100" dirty="0" err="1"/>
              <a:t>two</a:t>
            </a:r>
            <a:r>
              <a:rPr lang="sv-SE" sz="1100" dirty="0"/>
              <a:t> data </a:t>
            </a:r>
            <a:r>
              <a:rPr lang="sv-SE" sz="1100" dirty="0" err="1"/>
              <a:t>points</a:t>
            </a:r>
            <a:r>
              <a:rPr lang="sv-SE" sz="1100" dirty="0"/>
              <a:t> </a:t>
            </a:r>
            <a:r>
              <a:rPr lang="sv-SE" sz="1100" dirty="0" err="1"/>
              <a:t>with</a:t>
            </a:r>
            <a:r>
              <a:rPr lang="sv-SE" sz="1100" dirty="0"/>
              <a:t> </a:t>
            </a:r>
            <a:r>
              <a:rPr lang="sv-SE" sz="1100" dirty="0" err="1"/>
              <a:t>false</a:t>
            </a:r>
            <a:r>
              <a:rPr lang="sv-SE" sz="1100" dirty="0"/>
              <a:t> </a:t>
            </a:r>
            <a:r>
              <a:rPr lang="sv-SE" sz="1100" dirty="0" err="1"/>
              <a:t>DOBs</a:t>
            </a:r>
            <a:endParaRPr lang="en-US" sz="1100" dirty="0"/>
          </a:p>
        </p:txBody>
      </p:sp>
      <p:pic>
        <p:nvPicPr>
          <p:cNvPr id="13" name="Picture 12">
            <a:extLst>
              <a:ext uri="{FF2B5EF4-FFF2-40B4-BE49-F238E27FC236}">
                <a16:creationId xmlns:a16="http://schemas.microsoft.com/office/drawing/2014/main" id="{603A88DC-82F5-4E78-89A5-F57CE4F1E5A1}"/>
              </a:ext>
            </a:extLst>
          </p:cNvPr>
          <p:cNvPicPr>
            <a:picLocks noChangeAspect="1"/>
          </p:cNvPicPr>
          <p:nvPr/>
        </p:nvPicPr>
        <p:blipFill>
          <a:blip r:embed="rId3"/>
          <a:srcRect/>
          <a:stretch/>
        </p:blipFill>
        <p:spPr>
          <a:xfrm>
            <a:off x="4193884" y="2593348"/>
            <a:ext cx="3804230" cy="3945564"/>
          </a:xfrm>
          <a:prstGeom prst="rect">
            <a:avLst/>
          </a:prstGeom>
        </p:spPr>
      </p:pic>
      <p:pic>
        <p:nvPicPr>
          <p:cNvPr id="10" name="Picture 9">
            <a:extLst>
              <a:ext uri="{FF2B5EF4-FFF2-40B4-BE49-F238E27FC236}">
                <a16:creationId xmlns:a16="http://schemas.microsoft.com/office/drawing/2014/main" id="{5411288B-8A32-5025-B7BB-02048B0D6619}"/>
              </a:ext>
            </a:extLst>
          </p:cNvPr>
          <p:cNvPicPr>
            <a:picLocks noChangeAspect="1"/>
          </p:cNvPicPr>
          <p:nvPr/>
        </p:nvPicPr>
        <p:blipFill>
          <a:blip r:embed="rId4"/>
          <a:stretch>
            <a:fillRect/>
          </a:stretch>
        </p:blipFill>
        <p:spPr>
          <a:xfrm>
            <a:off x="8153399" y="2259470"/>
            <a:ext cx="3909201" cy="4307422"/>
          </a:xfrm>
          <a:prstGeom prst="rect">
            <a:avLst/>
          </a:prstGeom>
        </p:spPr>
      </p:pic>
    </p:spTree>
    <p:extLst>
      <p:ext uri="{BB962C8B-B14F-4D97-AF65-F5344CB8AC3E}">
        <p14:creationId xmlns:p14="http://schemas.microsoft.com/office/powerpoint/2010/main" val="4109504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BDEF5A60-39F7-BC70-8E7B-37CB0DD3A4DC}"/>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D49E685A-57B5-75BE-C262-1C4556B1ACB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F56D3AD-9CA3-C1BE-0FEF-8830DBBEF216}"/>
              </a:ext>
            </a:extLst>
          </p:cNvPr>
          <p:cNvSpPr>
            <a:spLocks noGrp="1"/>
          </p:cNvSpPr>
          <p:nvPr>
            <p:ph type="sldNum" sz="quarter" idx="12"/>
          </p:nvPr>
        </p:nvSpPr>
        <p:spPr/>
        <p:txBody>
          <a:bodyPr/>
          <a:lstStyle/>
          <a:p>
            <a:pPr rtl="0"/>
            <a:fld id="{A49DFD55-3C28-40EF-9E31-A92D2E4017FF}" type="slidenum">
              <a:rPr lang="fr-FR" smtClean="0"/>
              <a:pPr rtl="0"/>
              <a:t>11</a:t>
            </a:fld>
            <a:endParaRPr lang="fr-FR" dirty="0"/>
          </a:p>
        </p:txBody>
      </p:sp>
      <p:sp>
        <p:nvSpPr>
          <p:cNvPr id="18" name="Title 1">
            <a:extLst>
              <a:ext uri="{FF2B5EF4-FFF2-40B4-BE49-F238E27FC236}">
                <a16:creationId xmlns:a16="http://schemas.microsoft.com/office/drawing/2014/main" id="{D4E58EDE-B53F-9A30-B499-867ECB1551EE}"/>
              </a:ext>
            </a:extLst>
          </p:cNvPr>
          <p:cNvSpPr>
            <a:spLocks noGrp="1"/>
          </p:cNvSpPr>
          <p:nvPr>
            <p:ph type="title"/>
          </p:nvPr>
        </p:nvSpPr>
        <p:spPr>
          <a:xfrm>
            <a:off x="838200" y="117218"/>
            <a:ext cx="10515600" cy="543817"/>
          </a:xfrm>
        </p:spPr>
        <p:txBody>
          <a:bodyPr/>
          <a:lstStyle/>
          <a:p>
            <a:r>
              <a:rPr lang="sv-SE" dirty="0"/>
              <a:t>The </a:t>
            </a:r>
            <a:r>
              <a:rPr lang="sv-SE" dirty="0" err="1"/>
              <a:t>happiest</a:t>
            </a:r>
            <a:r>
              <a:rPr lang="sv-SE" dirty="0"/>
              <a:t> </a:t>
            </a:r>
            <a:r>
              <a:rPr lang="sv-SE" dirty="0" err="1"/>
              <a:t>employees</a:t>
            </a:r>
            <a:r>
              <a:rPr lang="sv-SE" dirty="0"/>
              <a:t> i</a:t>
            </a:r>
            <a:endParaRPr lang="fr-FR" dirty="0"/>
          </a:p>
        </p:txBody>
      </p:sp>
      <p:pic>
        <p:nvPicPr>
          <p:cNvPr id="3" name="Picture 2">
            <a:extLst>
              <a:ext uri="{FF2B5EF4-FFF2-40B4-BE49-F238E27FC236}">
                <a16:creationId xmlns:a16="http://schemas.microsoft.com/office/drawing/2014/main" id="{0EF4EEFC-FD23-5C04-E4BD-F7360A1903FF}"/>
              </a:ext>
            </a:extLst>
          </p:cNvPr>
          <p:cNvPicPr>
            <a:picLocks noChangeAspect="1"/>
          </p:cNvPicPr>
          <p:nvPr/>
        </p:nvPicPr>
        <p:blipFill>
          <a:blip r:embed="rId2"/>
          <a:stretch>
            <a:fillRect/>
          </a:stretch>
        </p:blipFill>
        <p:spPr>
          <a:xfrm>
            <a:off x="669812" y="2235200"/>
            <a:ext cx="5019847" cy="4140457"/>
          </a:xfrm>
          <a:prstGeom prst="rect">
            <a:avLst/>
          </a:prstGeom>
        </p:spPr>
      </p:pic>
      <p:pic>
        <p:nvPicPr>
          <p:cNvPr id="5" name="Picture 4">
            <a:extLst>
              <a:ext uri="{FF2B5EF4-FFF2-40B4-BE49-F238E27FC236}">
                <a16:creationId xmlns:a16="http://schemas.microsoft.com/office/drawing/2014/main" id="{5DE646A3-025E-2B23-B9C6-35D1F4263E67}"/>
              </a:ext>
            </a:extLst>
          </p:cNvPr>
          <p:cNvPicPr>
            <a:picLocks noChangeAspect="1"/>
          </p:cNvPicPr>
          <p:nvPr/>
        </p:nvPicPr>
        <p:blipFill>
          <a:blip r:embed="rId3"/>
          <a:stretch>
            <a:fillRect/>
          </a:stretch>
        </p:blipFill>
        <p:spPr>
          <a:xfrm>
            <a:off x="6502343" y="1089017"/>
            <a:ext cx="5426188" cy="5267333"/>
          </a:xfrm>
          <a:prstGeom prst="rect">
            <a:avLst/>
          </a:prstGeom>
        </p:spPr>
      </p:pic>
      <p:sp>
        <p:nvSpPr>
          <p:cNvPr id="6" name="TextBox 5">
            <a:extLst>
              <a:ext uri="{FF2B5EF4-FFF2-40B4-BE49-F238E27FC236}">
                <a16:creationId xmlns:a16="http://schemas.microsoft.com/office/drawing/2014/main" id="{27696B9D-6570-0CA6-2E68-0E8594BB5B0D}"/>
              </a:ext>
            </a:extLst>
          </p:cNvPr>
          <p:cNvSpPr txBox="1"/>
          <p:nvPr/>
        </p:nvSpPr>
        <p:spPr>
          <a:xfrm>
            <a:off x="121920" y="671830"/>
            <a:ext cx="6736080" cy="1477328"/>
          </a:xfrm>
          <a:prstGeom prst="rect">
            <a:avLst/>
          </a:prstGeom>
          <a:noFill/>
        </p:spPr>
        <p:txBody>
          <a:bodyPr wrap="square" rtlCol="0">
            <a:spAutoFit/>
          </a:bodyPr>
          <a:lstStyle/>
          <a:p>
            <a:r>
              <a:rPr lang="sv-SE" dirty="0" err="1"/>
              <a:t>There</a:t>
            </a:r>
            <a:r>
              <a:rPr lang="sv-SE" dirty="0"/>
              <a:t> is a </a:t>
            </a:r>
            <a:r>
              <a:rPr lang="sv-SE" dirty="0" err="1"/>
              <a:t>very</a:t>
            </a:r>
            <a:r>
              <a:rPr lang="sv-SE" dirty="0"/>
              <a:t> </a:t>
            </a:r>
            <a:r>
              <a:rPr lang="sv-SE" dirty="0" err="1"/>
              <a:t>linear</a:t>
            </a:r>
            <a:r>
              <a:rPr lang="sv-SE" dirty="0"/>
              <a:t> relationship </a:t>
            </a:r>
            <a:r>
              <a:rPr lang="sv-SE" dirty="0" err="1"/>
              <a:t>between</a:t>
            </a:r>
            <a:r>
              <a:rPr lang="sv-SE" dirty="0"/>
              <a:t> </a:t>
            </a:r>
            <a:r>
              <a:rPr lang="sv-SE" dirty="0" err="1"/>
              <a:t>salary</a:t>
            </a:r>
            <a:r>
              <a:rPr lang="sv-SE" dirty="0"/>
              <a:t> and </a:t>
            </a:r>
            <a:r>
              <a:rPr lang="sv-SE" dirty="0" err="1"/>
              <a:t>employee</a:t>
            </a:r>
            <a:r>
              <a:rPr lang="sv-SE" dirty="0"/>
              <a:t> </a:t>
            </a:r>
            <a:r>
              <a:rPr lang="sv-SE" dirty="0" err="1"/>
              <a:t>satisfaction</a:t>
            </a:r>
            <a:r>
              <a:rPr lang="sv-SE" dirty="0"/>
              <a:t>. </a:t>
            </a:r>
            <a:r>
              <a:rPr lang="sv-SE" dirty="0" err="1"/>
              <a:t>But</a:t>
            </a:r>
            <a:r>
              <a:rPr lang="sv-SE" dirty="0"/>
              <a:t> I </a:t>
            </a:r>
            <a:r>
              <a:rPr lang="sv-SE" dirty="0" err="1"/>
              <a:t>have</a:t>
            </a:r>
            <a:r>
              <a:rPr lang="sv-SE" dirty="0"/>
              <a:t> chosen to </a:t>
            </a:r>
            <a:r>
              <a:rPr lang="sv-SE" dirty="0" err="1"/>
              <a:t>define</a:t>
            </a:r>
            <a:r>
              <a:rPr lang="sv-SE" dirty="0"/>
              <a:t> the </a:t>
            </a:r>
            <a:r>
              <a:rPr lang="sv-SE" dirty="0" err="1"/>
              <a:t>happiest</a:t>
            </a:r>
            <a:r>
              <a:rPr lang="sv-SE" dirty="0"/>
              <a:t> </a:t>
            </a:r>
            <a:r>
              <a:rPr lang="sv-SE" dirty="0" err="1"/>
              <a:t>people</a:t>
            </a:r>
            <a:r>
              <a:rPr lang="sv-SE" dirty="0"/>
              <a:t> in the </a:t>
            </a:r>
            <a:r>
              <a:rPr lang="sv-SE" dirty="0" err="1"/>
              <a:t>organization</a:t>
            </a:r>
            <a:r>
              <a:rPr lang="sv-SE" dirty="0"/>
              <a:t> as the </a:t>
            </a:r>
            <a:r>
              <a:rPr lang="sv-SE" dirty="0" err="1"/>
              <a:t>ones</a:t>
            </a:r>
            <a:r>
              <a:rPr lang="sv-SE" dirty="0"/>
              <a:t> </a:t>
            </a:r>
            <a:r>
              <a:rPr lang="sv-SE" dirty="0" err="1"/>
              <a:t>who</a:t>
            </a:r>
            <a:r>
              <a:rPr lang="sv-SE" dirty="0"/>
              <a:t> </a:t>
            </a:r>
            <a:r>
              <a:rPr lang="sv-SE" dirty="0" err="1"/>
              <a:t>have</a:t>
            </a:r>
            <a:r>
              <a:rPr lang="sv-SE" dirty="0"/>
              <a:t> </a:t>
            </a:r>
            <a:r>
              <a:rPr lang="sv-SE" dirty="0" err="1"/>
              <a:t>scored</a:t>
            </a:r>
            <a:r>
              <a:rPr lang="sv-SE" dirty="0"/>
              <a:t> a 5 in </a:t>
            </a:r>
            <a:r>
              <a:rPr lang="sv-SE" dirty="0" err="1"/>
              <a:t>Employee</a:t>
            </a:r>
            <a:r>
              <a:rPr lang="sv-SE" dirty="0"/>
              <a:t> </a:t>
            </a:r>
            <a:r>
              <a:rPr lang="sv-SE" dirty="0" err="1"/>
              <a:t>Satisfaction</a:t>
            </a:r>
            <a:r>
              <a:rPr lang="sv-SE" dirty="0"/>
              <a:t> as </a:t>
            </a:r>
            <a:r>
              <a:rPr lang="sv-SE" dirty="0" err="1"/>
              <a:t>well</a:t>
            </a:r>
            <a:r>
              <a:rPr lang="sv-SE" dirty="0"/>
              <a:t> as </a:t>
            </a:r>
            <a:r>
              <a:rPr lang="sv-SE" dirty="0" err="1"/>
              <a:t>are</a:t>
            </a:r>
            <a:r>
              <a:rPr lang="sv-SE" dirty="0"/>
              <a:t> </a:t>
            </a:r>
            <a:r>
              <a:rPr lang="sv-SE" dirty="0" err="1"/>
              <a:t>exceeding</a:t>
            </a:r>
            <a:r>
              <a:rPr lang="sv-SE" dirty="0"/>
              <a:t> </a:t>
            </a:r>
            <a:r>
              <a:rPr lang="sv-SE" dirty="0" err="1"/>
              <a:t>their</a:t>
            </a:r>
            <a:r>
              <a:rPr lang="sv-SE" dirty="0"/>
              <a:t> </a:t>
            </a:r>
            <a:r>
              <a:rPr lang="sv-SE" dirty="0" err="1"/>
              <a:t>work</a:t>
            </a:r>
            <a:r>
              <a:rPr lang="sv-SE" dirty="0"/>
              <a:t> </a:t>
            </a:r>
            <a:r>
              <a:rPr lang="sv-SE" dirty="0" err="1"/>
              <a:t>expectations</a:t>
            </a:r>
            <a:r>
              <a:rPr lang="sv-SE" dirty="0"/>
              <a:t>. Happy </a:t>
            </a:r>
            <a:r>
              <a:rPr lang="sv-SE" dirty="0" err="1"/>
              <a:t>high</a:t>
            </a:r>
            <a:r>
              <a:rPr lang="sv-SE" dirty="0"/>
              <a:t> </a:t>
            </a:r>
            <a:r>
              <a:rPr lang="sv-SE" dirty="0" err="1"/>
              <a:t>performers</a:t>
            </a:r>
            <a:r>
              <a:rPr lang="sv-SE" dirty="0"/>
              <a:t>; </a:t>
            </a:r>
            <a:r>
              <a:rPr lang="sv-SE" dirty="0" err="1"/>
              <a:t>there</a:t>
            </a:r>
            <a:r>
              <a:rPr lang="sv-SE" dirty="0"/>
              <a:t> is a total </a:t>
            </a:r>
            <a:r>
              <a:rPr lang="sv-SE" dirty="0" err="1"/>
              <a:t>of</a:t>
            </a:r>
            <a:r>
              <a:rPr lang="sv-SE" dirty="0"/>
              <a:t> 15 </a:t>
            </a:r>
            <a:r>
              <a:rPr lang="sv-SE" dirty="0" err="1"/>
              <a:t>of</a:t>
            </a:r>
            <a:r>
              <a:rPr lang="sv-SE" dirty="0"/>
              <a:t> </a:t>
            </a:r>
            <a:r>
              <a:rPr lang="sv-SE" dirty="0" err="1"/>
              <a:t>these</a:t>
            </a:r>
            <a:endParaRPr lang="en-US"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0A68D84-A6B2-0E7A-B66F-AAFEB5F084C9}"/>
                  </a:ext>
                </a:extLst>
              </p14:cNvPr>
              <p14:cNvContentPartPr/>
              <p14:nvPr/>
            </p14:nvContentPartPr>
            <p14:xfrm>
              <a:off x="10261200" y="4480520"/>
              <a:ext cx="202320" cy="612360"/>
            </p14:xfrm>
          </p:contentPart>
        </mc:Choice>
        <mc:Fallback xmlns="">
          <p:pic>
            <p:nvPicPr>
              <p:cNvPr id="7" name="Ink 6">
                <a:extLst>
                  <a:ext uri="{FF2B5EF4-FFF2-40B4-BE49-F238E27FC236}">
                    <a16:creationId xmlns:a16="http://schemas.microsoft.com/office/drawing/2014/main" id="{80A68D84-A6B2-0E7A-B66F-AAFEB5F084C9}"/>
                  </a:ext>
                </a:extLst>
              </p:cNvPr>
              <p:cNvPicPr/>
              <p:nvPr/>
            </p:nvPicPr>
            <p:blipFill>
              <a:blip r:embed="rId5"/>
              <a:stretch>
                <a:fillRect/>
              </a:stretch>
            </p:blipFill>
            <p:spPr>
              <a:xfrm>
                <a:off x="10252560" y="4471880"/>
                <a:ext cx="219960" cy="630000"/>
              </a:xfrm>
              <a:prstGeom prst="rect">
                <a:avLst/>
              </a:prstGeom>
            </p:spPr>
          </p:pic>
        </mc:Fallback>
      </mc:AlternateContent>
    </p:spTree>
    <p:extLst>
      <p:ext uri="{BB962C8B-B14F-4D97-AF65-F5344CB8AC3E}">
        <p14:creationId xmlns:p14="http://schemas.microsoft.com/office/powerpoint/2010/main" val="368374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BDEF5A60-39F7-BC70-8E7B-37CB0DD3A4DC}"/>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D49E685A-57B5-75BE-C262-1C4556B1ACB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F56D3AD-9CA3-C1BE-0FEF-8830DBBEF216}"/>
              </a:ext>
            </a:extLst>
          </p:cNvPr>
          <p:cNvSpPr>
            <a:spLocks noGrp="1"/>
          </p:cNvSpPr>
          <p:nvPr>
            <p:ph type="sldNum" sz="quarter" idx="12"/>
          </p:nvPr>
        </p:nvSpPr>
        <p:spPr/>
        <p:txBody>
          <a:bodyPr/>
          <a:lstStyle/>
          <a:p>
            <a:pPr rtl="0"/>
            <a:fld id="{A49DFD55-3C28-40EF-9E31-A92D2E4017FF}" type="slidenum">
              <a:rPr lang="fr-FR" smtClean="0"/>
              <a:pPr rtl="0"/>
              <a:t>12</a:t>
            </a:fld>
            <a:endParaRPr lang="fr-FR" dirty="0"/>
          </a:p>
        </p:txBody>
      </p:sp>
      <p:sp>
        <p:nvSpPr>
          <p:cNvPr id="18" name="Title 1">
            <a:extLst>
              <a:ext uri="{FF2B5EF4-FFF2-40B4-BE49-F238E27FC236}">
                <a16:creationId xmlns:a16="http://schemas.microsoft.com/office/drawing/2014/main" id="{D4E58EDE-B53F-9A30-B499-867ECB1551EE}"/>
              </a:ext>
            </a:extLst>
          </p:cNvPr>
          <p:cNvSpPr>
            <a:spLocks noGrp="1"/>
          </p:cNvSpPr>
          <p:nvPr>
            <p:ph type="title"/>
          </p:nvPr>
        </p:nvSpPr>
        <p:spPr>
          <a:xfrm>
            <a:off x="838200" y="320418"/>
            <a:ext cx="10515600" cy="543817"/>
          </a:xfrm>
        </p:spPr>
        <p:txBody>
          <a:bodyPr/>
          <a:lstStyle/>
          <a:p>
            <a:r>
              <a:rPr lang="sv-SE" dirty="0"/>
              <a:t>The </a:t>
            </a:r>
            <a:r>
              <a:rPr lang="sv-SE" dirty="0" err="1"/>
              <a:t>happiest</a:t>
            </a:r>
            <a:r>
              <a:rPr lang="sv-SE" dirty="0"/>
              <a:t> </a:t>
            </a:r>
            <a:r>
              <a:rPr lang="sv-SE" dirty="0" err="1"/>
              <a:t>employees</a:t>
            </a:r>
            <a:r>
              <a:rPr lang="sv-SE" dirty="0"/>
              <a:t> ii</a:t>
            </a:r>
            <a:endParaRPr lang="fr-FR" dirty="0"/>
          </a:p>
        </p:txBody>
      </p:sp>
      <p:sp>
        <p:nvSpPr>
          <p:cNvPr id="6" name="TextBox 5">
            <a:extLst>
              <a:ext uri="{FF2B5EF4-FFF2-40B4-BE49-F238E27FC236}">
                <a16:creationId xmlns:a16="http://schemas.microsoft.com/office/drawing/2014/main" id="{27696B9D-6570-0CA6-2E68-0E8594BB5B0D}"/>
              </a:ext>
            </a:extLst>
          </p:cNvPr>
          <p:cNvSpPr txBox="1"/>
          <p:nvPr/>
        </p:nvSpPr>
        <p:spPr>
          <a:xfrm>
            <a:off x="8129738" y="1597580"/>
            <a:ext cx="3808261" cy="5078313"/>
          </a:xfrm>
          <a:prstGeom prst="rect">
            <a:avLst/>
          </a:prstGeom>
          <a:noFill/>
        </p:spPr>
        <p:txBody>
          <a:bodyPr wrap="square" rtlCol="0">
            <a:spAutoFit/>
          </a:bodyPr>
          <a:lstStyle/>
          <a:p>
            <a:r>
              <a:rPr lang="en-US" dirty="0"/>
              <a:t>We can see that the average salary is a lot lower here in this subset of employees but there is more standard deviation.</a:t>
            </a:r>
          </a:p>
          <a:p>
            <a:endParaRPr lang="en-US" dirty="0"/>
          </a:p>
          <a:p>
            <a:pPr marL="285750" indent="-285750">
              <a:buFont typeface="Arial" panose="020B0604020202020204" pitchFamily="34" charset="0"/>
              <a:buChar char="•"/>
            </a:pPr>
            <a:r>
              <a:rPr lang="en-US" dirty="0"/>
              <a:t>It’s an even split between the genders</a:t>
            </a:r>
          </a:p>
          <a:p>
            <a:pPr marL="285750" indent="-285750">
              <a:buFont typeface="Arial" panose="020B0604020202020204" pitchFamily="34" charset="0"/>
              <a:buChar char="•"/>
            </a:pPr>
            <a:r>
              <a:rPr lang="en-US" dirty="0"/>
              <a:t>The majority are single</a:t>
            </a:r>
          </a:p>
          <a:p>
            <a:pPr marL="285750" indent="-285750">
              <a:buFont typeface="Arial" panose="020B0604020202020204" pitchFamily="34" charset="0"/>
              <a:buChar char="•"/>
            </a:pPr>
            <a:r>
              <a:rPr lang="en-US" dirty="0"/>
              <a:t>Indeed and LinkedIn are the most common recruitment sources</a:t>
            </a:r>
          </a:p>
          <a:p>
            <a:pPr marL="285750" indent="-285750">
              <a:buFont typeface="Arial" panose="020B0604020202020204" pitchFamily="34" charset="0"/>
              <a:buChar char="•"/>
            </a:pPr>
            <a:r>
              <a:rPr lang="en-US" dirty="0"/>
              <a:t>There is a complete lack of people from the Admin or Executive office here. The most common department is Production (which is interesting since, as we will later, all but one of the unhappy people are also in Production)</a:t>
            </a:r>
          </a:p>
        </p:txBody>
      </p:sp>
      <p:pic>
        <p:nvPicPr>
          <p:cNvPr id="9" name="Picture 8">
            <a:extLst>
              <a:ext uri="{FF2B5EF4-FFF2-40B4-BE49-F238E27FC236}">
                <a16:creationId xmlns:a16="http://schemas.microsoft.com/office/drawing/2014/main" id="{EECF399C-C472-3849-A268-89D4E0A7E709}"/>
              </a:ext>
            </a:extLst>
          </p:cNvPr>
          <p:cNvPicPr>
            <a:picLocks noChangeAspect="1"/>
          </p:cNvPicPr>
          <p:nvPr/>
        </p:nvPicPr>
        <p:blipFill>
          <a:blip r:embed="rId2"/>
          <a:stretch>
            <a:fillRect/>
          </a:stretch>
        </p:blipFill>
        <p:spPr>
          <a:xfrm>
            <a:off x="111760" y="1086723"/>
            <a:ext cx="8713661" cy="365125"/>
          </a:xfrm>
          <a:prstGeom prst="rect">
            <a:avLst/>
          </a:prstGeom>
        </p:spPr>
      </p:pic>
      <p:pic>
        <p:nvPicPr>
          <p:cNvPr id="11" name="Picture 10">
            <a:extLst>
              <a:ext uri="{FF2B5EF4-FFF2-40B4-BE49-F238E27FC236}">
                <a16:creationId xmlns:a16="http://schemas.microsoft.com/office/drawing/2014/main" id="{7057522F-986F-CDDC-6202-3FCB4EFC0408}"/>
              </a:ext>
            </a:extLst>
          </p:cNvPr>
          <p:cNvPicPr>
            <a:picLocks noChangeAspect="1"/>
          </p:cNvPicPr>
          <p:nvPr/>
        </p:nvPicPr>
        <p:blipFill>
          <a:blip r:embed="rId3"/>
          <a:stretch>
            <a:fillRect/>
          </a:stretch>
        </p:blipFill>
        <p:spPr>
          <a:xfrm>
            <a:off x="111760" y="1597580"/>
            <a:ext cx="3178341" cy="4102180"/>
          </a:xfrm>
          <a:prstGeom prst="rect">
            <a:avLst/>
          </a:prstGeom>
        </p:spPr>
      </p:pic>
      <p:pic>
        <p:nvPicPr>
          <p:cNvPr id="3" name="Picture 2">
            <a:extLst>
              <a:ext uri="{FF2B5EF4-FFF2-40B4-BE49-F238E27FC236}">
                <a16:creationId xmlns:a16="http://schemas.microsoft.com/office/drawing/2014/main" id="{E74B52F8-A64F-C690-DE5D-F630008A88E6}"/>
              </a:ext>
            </a:extLst>
          </p:cNvPr>
          <p:cNvPicPr>
            <a:picLocks noChangeAspect="1"/>
          </p:cNvPicPr>
          <p:nvPr/>
        </p:nvPicPr>
        <p:blipFill>
          <a:blip r:embed="rId4"/>
          <a:stretch>
            <a:fillRect/>
          </a:stretch>
        </p:blipFill>
        <p:spPr>
          <a:xfrm>
            <a:off x="3393440" y="1597580"/>
            <a:ext cx="4632960" cy="5152907"/>
          </a:xfrm>
          <a:prstGeom prst="rect">
            <a:avLst/>
          </a:prstGeom>
        </p:spPr>
      </p:pic>
    </p:spTree>
    <p:extLst>
      <p:ext uri="{BB962C8B-B14F-4D97-AF65-F5344CB8AC3E}">
        <p14:creationId xmlns:p14="http://schemas.microsoft.com/office/powerpoint/2010/main" val="299368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BDEF5A60-39F7-BC70-8E7B-37CB0DD3A4DC}"/>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D49E685A-57B5-75BE-C262-1C4556B1ACB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F56D3AD-9CA3-C1BE-0FEF-8830DBBEF216}"/>
              </a:ext>
            </a:extLst>
          </p:cNvPr>
          <p:cNvSpPr>
            <a:spLocks noGrp="1"/>
          </p:cNvSpPr>
          <p:nvPr>
            <p:ph type="sldNum" sz="quarter" idx="12"/>
          </p:nvPr>
        </p:nvSpPr>
        <p:spPr/>
        <p:txBody>
          <a:bodyPr/>
          <a:lstStyle/>
          <a:p>
            <a:pPr rtl="0"/>
            <a:fld id="{A49DFD55-3C28-40EF-9E31-A92D2E4017FF}" type="slidenum">
              <a:rPr lang="fr-FR" smtClean="0"/>
              <a:pPr rtl="0"/>
              <a:t>13</a:t>
            </a:fld>
            <a:endParaRPr lang="fr-FR" dirty="0"/>
          </a:p>
        </p:txBody>
      </p:sp>
      <p:sp>
        <p:nvSpPr>
          <p:cNvPr id="18" name="Title 1">
            <a:extLst>
              <a:ext uri="{FF2B5EF4-FFF2-40B4-BE49-F238E27FC236}">
                <a16:creationId xmlns:a16="http://schemas.microsoft.com/office/drawing/2014/main" id="{D4E58EDE-B53F-9A30-B499-867ECB1551EE}"/>
              </a:ext>
            </a:extLst>
          </p:cNvPr>
          <p:cNvSpPr>
            <a:spLocks noGrp="1"/>
          </p:cNvSpPr>
          <p:nvPr>
            <p:ph type="title"/>
          </p:nvPr>
        </p:nvSpPr>
        <p:spPr>
          <a:xfrm>
            <a:off x="838200" y="320418"/>
            <a:ext cx="10515600" cy="543817"/>
          </a:xfrm>
        </p:spPr>
        <p:txBody>
          <a:bodyPr/>
          <a:lstStyle/>
          <a:p>
            <a:r>
              <a:rPr lang="sv-SE" dirty="0"/>
              <a:t>The </a:t>
            </a:r>
            <a:r>
              <a:rPr lang="sv-SE" dirty="0" err="1"/>
              <a:t>happiest</a:t>
            </a:r>
            <a:r>
              <a:rPr lang="sv-SE" dirty="0"/>
              <a:t> </a:t>
            </a:r>
            <a:r>
              <a:rPr lang="sv-SE" dirty="0" err="1"/>
              <a:t>employees</a:t>
            </a:r>
            <a:r>
              <a:rPr lang="sv-SE" dirty="0"/>
              <a:t> iii</a:t>
            </a:r>
            <a:endParaRPr lang="fr-FR" dirty="0"/>
          </a:p>
        </p:txBody>
      </p:sp>
      <p:sp>
        <p:nvSpPr>
          <p:cNvPr id="6" name="TextBox 5">
            <a:extLst>
              <a:ext uri="{FF2B5EF4-FFF2-40B4-BE49-F238E27FC236}">
                <a16:creationId xmlns:a16="http://schemas.microsoft.com/office/drawing/2014/main" id="{27696B9D-6570-0CA6-2E68-0E8594BB5B0D}"/>
              </a:ext>
            </a:extLst>
          </p:cNvPr>
          <p:cNvSpPr txBox="1"/>
          <p:nvPr/>
        </p:nvSpPr>
        <p:spPr>
          <a:xfrm>
            <a:off x="123475" y="804459"/>
            <a:ext cx="12068525" cy="2585323"/>
          </a:xfrm>
          <a:prstGeom prst="rect">
            <a:avLst/>
          </a:prstGeom>
          <a:noFill/>
        </p:spPr>
        <p:txBody>
          <a:bodyPr wrap="square" rtlCol="0">
            <a:spAutoFit/>
          </a:bodyPr>
          <a:lstStyle/>
          <a:p>
            <a:r>
              <a:rPr lang="en-US" dirty="0"/>
              <a:t>There are no Hispanic Latino in this subset. But we also see that:</a:t>
            </a:r>
          </a:p>
          <a:p>
            <a:pPr marL="285750" indent="-285750">
              <a:buFont typeface="Arial" panose="020B0604020202020204" pitchFamily="34" charset="0"/>
              <a:buChar char="•"/>
            </a:pPr>
            <a:r>
              <a:rPr lang="en-US" dirty="0"/>
              <a:t>The majority of the people have been at the company for about 7 years and are in their 40s</a:t>
            </a:r>
          </a:p>
          <a:p>
            <a:pPr marL="285750" indent="-285750">
              <a:buFont typeface="Arial" panose="020B0604020202020204" pitchFamily="34" charset="0"/>
              <a:buChar char="•"/>
            </a:pPr>
            <a:r>
              <a:rPr lang="en-US" dirty="0"/>
              <a:t>Just like the high earners; the majority here have had their last performance review very recently and there are a lot of presumably excused absences (not shown here). Furthermore, there is not a single person being late in the last 30 days</a:t>
            </a:r>
          </a:p>
          <a:p>
            <a:pPr marL="285750" indent="-285750">
              <a:buFont typeface="Arial" panose="020B0604020202020204" pitchFamily="34" charset="0"/>
              <a:buChar char="•"/>
            </a:pPr>
            <a:r>
              <a:rPr lang="en-US" dirty="0"/>
              <a:t>Also like the high earners, there are quite a few special projects here. Also </a:t>
            </a:r>
            <a:br>
              <a:rPr lang="en-US" dirty="0"/>
            </a:br>
            <a:r>
              <a:rPr lang="en-US" dirty="0"/>
              <a:t>worth noting is that so far not a single special project has been given to</a:t>
            </a:r>
            <a:br>
              <a:rPr lang="en-US" dirty="0"/>
            </a:br>
            <a:r>
              <a:rPr lang="en-US" dirty="0"/>
              <a:t>Production</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B47C965-4796-618B-1B46-5CF9F4A6DFC7}"/>
              </a:ext>
            </a:extLst>
          </p:cNvPr>
          <p:cNvPicPr>
            <a:picLocks noChangeAspect="1"/>
          </p:cNvPicPr>
          <p:nvPr/>
        </p:nvPicPr>
        <p:blipFill>
          <a:blip r:embed="rId2"/>
          <a:stretch>
            <a:fillRect/>
          </a:stretch>
        </p:blipFill>
        <p:spPr>
          <a:xfrm>
            <a:off x="4080666" y="3054488"/>
            <a:ext cx="4002097" cy="3483094"/>
          </a:xfrm>
          <a:prstGeom prst="rect">
            <a:avLst/>
          </a:prstGeom>
        </p:spPr>
      </p:pic>
      <p:pic>
        <p:nvPicPr>
          <p:cNvPr id="8" name="Picture 7">
            <a:extLst>
              <a:ext uri="{FF2B5EF4-FFF2-40B4-BE49-F238E27FC236}">
                <a16:creationId xmlns:a16="http://schemas.microsoft.com/office/drawing/2014/main" id="{08E9F41F-8DB8-144E-012A-D970C05EFE8C}"/>
              </a:ext>
            </a:extLst>
          </p:cNvPr>
          <p:cNvPicPr>
            <a:picLocks noChangeAspect="1"/>
          </p:cNvPicPr>
          <p:nvPr/>
        </p:nvPicPr>
        <p:blipFill>
          <a:blip r:embed="rId3"/>
          <a:stretch>
            <a:fillRect/>
          </a:stretch>
        </p:blipFill>
        <p:spPr>
          <a:xfrm>
            <a:off x="123475" y="3053006"/>
            <a:ext cx="3915125" cy="3484576"/>
          </a:xfrm>
          <a:prstGeom prst="rect">
            <a:avLst/>
          </a:prstGeom>
        </p:spPr>
      </p:pic>
      <p:pic>
        <p:nvPicPr>
          <p:cNvPr id="20" name="Picture 19">
            <a:extLst>
              <a:ext uri="{FF2B5EF4-FFF2-40B4-BE49-F238E27FC236}">
                <a16:creationId xmlns:a16="http://schemas.microsoft.com/office/drawing/2014/main" id="{14E517D4-F451-0B1A-D7D7-C0748F09DAAE}"/>
              </a:ext>
            </a:extLst>
          </p:cNvPr>
          <p:cNvPicPr>
            <a:picLocks noChangeAspect="1"/>
          </p:cNvPicPr>
          <p:nvPr/>
        </p:nvPicPr>
        <p:blipFill>
          <a:blip r:embed="rId4"/>
          <a:stretch>
            <a:fillRect/>
          </a:stretch>
        </p:blipFill>
        <p:spPr>
          <a:xfrm>
            <a:off x="8124828" y="2251478"/>
            <a:ext cx="3915124" cy="4294007"/>
          </a:xfrm>
          <a:prstGeom prst="rect">
            <a:avLst/>
          </a:prstGeom>
        </p:spPr>
      </p:pic>
    </p:spTree>
    <p:extLst>
      <p:ext uri="{BB962C8B-B14F-4D97-AF65-F5344CB8AC3E}">
        <p14:creationId xmlns:p14="http://schemas.microsoft.com/office/powerpoint/2010/main" val="294515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136525"/>
            <a:ext cx="10515600" cy="438005"/>
          </a:xfrm>
        </p:spPr>
        <p:txBody>
          <a:bodyPr>
            <a:normAutofit fontScale="90000"/>
          </a:bodyPr>
          <a:lstStyle/>
          <a:p>
            <a:r>
              <a:rPr lang="sv-SE" dirty="0"/>
              <a:t>The </a:t>
            </a:r>
            <a:r>
              <a:rPr lang="sv-SE" dirty="0" err="1"/>
              <a:t>Unhappiest</a:t>
            </a:r>
            <a:r>
              <a:rPr lang="sv-SE" dirty="0"/>
              <a:t> </a:t>
            </a:r>
            <a:r>
              <a:rPr lang="sv-SE" dirty="0" err="1"/>
              <a:t>employees</a:t>
            </a:r>
            <a:r>
              <a:rPr lang="sv-SE" dirty="0"/>
              <a:t> 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14</a:t>
            </a:fld>
            <a:endParaRPr lang="fr-FR" dirty="0"/>
          </a:p>
        </p:txBody>
      </p:sp>
      <p:sp>
        <p:nvSpPr>
          <p:cNvPr id="3" name="TextBox 2">
            <a:extLst>
              <a:ext uri="{FF2B5EF4-FFF2-40B4-BE49-F238E27FC236}">
                <a16:creationId xmlns:a16="http://schemas.microsoft.com/office/drawing/2014/main" id="{7D13DB65-6961-53B1-2CEB-80886FF1B36D}"/>
              </a:ext>
            </a:extLst>
          </p:cNvPr>
          <p:cNvSpPr txBox="1"/>
          <p:nvPr/>
        </p:nvSpPr>
        <p:spPr>
          <a:xfrm>
            <a:off x="109920" y="5046028"/>
            <a:ext cx="3393475" cy="523220"/>
          </a:xfrm>
          <a:prstGeom prst="rect">
            <a:avLst/>
          </a:prstGeom>
          <a:noFill/>
        </p:spPr>
        <p:txBody>
          <a:bodyPr wrap="square" rtlCol="0">
            <a:spAutoFit/>
          </a:bodyPr>
          <a:lstStyle/>
          <a:p>
            <a:r>
              <a:rPr lang="sv-SE" sz="1400" dirty="0"/>
              <a:t>I </a:t>
            </a:r>
            <a:r>
              <a:rPr lang="sv-SE" sz="1400" dirty="0" err="1"/>
              <a:t>also</a:t>
            </a:r>
            <a:r>
              <a:rPr lang="sv-SE" sz="1400" dirty="0"/>
              <a:t> </a:t>
            </a:r>
            <a:r>
              <a:rPr lang="sv-SE" sz="1400" dirty="0" err="1"/>
              <a:t>think</a:t>
            </a:r>
            <a:r>
              <a:rPr lang="sv-SE" sz="1400" dirty="0"/>
              <a:t> </a:t>
            </a:r>
            <a:r>
              <a:rPr lang="sv-SE" sz="1400" dirty="0" err="1"/>
              <a:t>this</a:t>
            </a:r>
            <a:r>
              <a:rPr lang="sv-SE" sz="1400" dirty="0"/>
              <a:t> </a:t>
            </a:r>
            <a:r>
              <a:rPr lang="sv-SE" sz="1400" dirty="0" err="1"/>
              <a:t>was</a:t>
            </a:r>
            <a:r>
              <a:rPr lang="sv-SE" sz="1400" dirty="0"/>
              <a:t> </a:t>
            </a:r>
            <a:r>
              <a:rPr lang="sv-SE" sz="1400" dirty="0" err="1"/>
              <a:t>funny</a:t>
            </a:r>
            <a:r>
              <a:rPr lang="sv-SE" sz="1400" dirty="0"/>
              <a:t>. I </a:t>
            </a:r>
            <a:r>
              <a:rPr lang="sv-SE" sz="1400" dirty="0" err="1"/>
              <a:t>wish</a:t>
            </a:r>
            <a:r>
              <a:rPr lang="sv-SE" sz="1400" dirty="0"/>
              <a:t> </a:t>
            </a:r>
            <a:r>
              <a:rPr lang="sv-SE" sz="1400" dirty="0" err="1"/>
              <a:t>this</a:t>
            </a:r>
            <a:r>
              <a:rPr lang="sv-SE" sz="1400" dirty="0"/>
              <a:t> person the best </a:t>
            </a:r>
            <a:r>
              <a:rPr lang="sv-SE" sz="1400" dirty="0" err="1"/>
              <a:t>of</a:t>
            </a:r>
            <a:r>
              <a:rPr lang="sv-SE" sz="1400" dirty="0"/>
              <a:t> </a:t>
            </a:r>
            <a:r>
              <a:rPr lang="sv-SE" sz="1400" dirty="0" err="1"/>
              <a:t>luck</a:t>
            </a:r>
            <a:r>
              <a:rPr lang="sv-SE" sz="1400" dirty="0"/>
              <a:t> in the </a:t>
            </a:r>
            <a:r>
              <a:rPr lang="sv-SE" sz="1400" dirty="0" err="1"/>
              <a:t>future</a:t>
            </a:r>
            <a:endParaRPr lang="en-US" sz="1400" dirty="0"/>
          </a:p>
        </p:txBody>
      </p:sp>
      <p:pic>
        <p:nvPicPr>
          <p:cNvPr id="8" name="Picture 7">
            <a:extLst>
              <a:ext uri="{FF2B5EF4-FFF2-40B4-BE49-F238E27FC236}">
                <a16:creationId xmlns:a16="http://schemas.microsoft.com/office/drawing/2014/main" id="{739AB345-9D98-6764-650A-A1058C48636D}"/>
              </a:ext>
            </a:extLst>
          </p:cNvPr>
          <p:cNvPicPr>
            <a:picLocks noChangeAspect="1"/>
          </p:cNvPicPr>
          <p:nvPr/>
        </p:nvPicPr>
        <p:blipFill>
          <a:blip r:embed="rId2"/>
          <a:stretch>
            <a:fillRect/>
          </a:stretch>
        </p:blipFill>
        <p:spPr>
          <a:xfrm>
            <a:off x="194887" y="1367121"/>
            <a:ext cx="3076691" cy="3682060"/>
          </a:xfrm>
          <a:prstGeom prst="rect">
            <a:avLst/>
          </a:prstGeom>
        </p:spPr>
      </p:pic>
      <p:sp>
        <p:nvSpPr>
          <p:cNvPr id="9" name="TextBox 8">
            <a:extLst>
              <a:ext uri="{FF2B5EF4-FFF2-40B4-BE49-F238E27FC236}">
                <a16:creationId xmlns:a16="http://schemas.microsoft.com/office/drawing/2014/main" id="{2F73B5F7-DD54-C50D-4819-FD158DFD3BD1}"/>
              </a:ext>
            </a:extLst>
          </p:cNvPr>
          <p:cNvSpPr txBox="1"/>
          <p:nvPr/>
        </p:nvSpPr>
        <p:spPr>
          <a:xfrm>
            <a:off x="7963550" y="608007"/>
            <a:ext cx="4228450" cy="5324535"/>
          </a:xfrm>
          <a:prstGeom prst="rect">
            <a:avLst/>
          </a:prstGeom>
          <a:noFill/>
        </p:spPr>
        <p:txBody>
          <a:bodyPr wrap="square" rtlCol="0">
            <a:spAutoFit/>
          </a:bodyPr>
          <a:lstStyle/>
          <a:p>
            <a:r>
              <a:rPr lang="sv-SE" sz="1700" dirty="0" err="1"/>
              <a:t>Let’s</a:t>
            </a:r>
            <a:r>
              <a:rPr lang="sv-SE" sz="1700" dirty="0"/>
              <a:t> look at the </a:t>
            </a:r>
            <a:r>
              <a:rPr lang="sv-SE" sz="1700" dirty="0" err="1"/>
              <a:t>other</a:t>
            </a:r>
            <a:r>
              <a:rPr lang="sv-SE" sz="1700" dirty="0"/>
              <a:t> end </a:t>
            </a:r>
            <a:r>
              <a:rPr lang="sv-SE" sz="1700" dirty="0" err="1"/>
              <a:t>of</a:t>
            </a:r>
            <a:r>
              <a:rPr lang="sv-SE" sz="1700" dirty="0"/>
              <a:t> the </a:t>
            </a:r>
            <a:r>
              <a:rPr lang="sv-SE" sz="1700" dirty="0" err="1"/>
              <a:t>spectrum</a:t>
            </a:r>
            <a:r>
              <a:rPr lang="sv-SE" sz="1700" dirty="0"/>
              <a:t>. </a:t>
            </a:r>
            <a:r>
              <a:rPr lang="sv-SE" sz="1700" dirty="0" err="1"/>
              <a:t>Looking</a:t>
            </a:r>
            <a:r>
              <a:rPr lang="sv-SE" sz="1700" dirty="0"/>
              <a:t> at the </a:t>
            </a:r>
            <a:r>
              <a:rPr lang="sv-SE" sz="1700" dirty="0" err="1"/>
              <a:t>reasons</a:t>
            </a:r>
            <a:r>
              <a:rPr lang="sv-SE" sz="1700" dirty="0"/>
              <a:t> for </a:t>
            </a:r>
            <a:r>
              <a:rPr lang="sv-SE" sz="1700" dirty="0" err="1"/>
              <a:t>employee</a:t>
            </a:r>
            <a:r>
              <a:rPr lang="sv-SE" sz="1700" dirty="0"/>
              <a:t> termination </a:t>
            </a:r>
            <a:r>
              <a:rPr lang="sv-SE" sz="1700" dirty="0" err="1"/>
              <a:t>we</a:t>
            </a:r>
            <a:r>
              <a:rPr lang="sv-SE" sz="1700" dirty="0"/>
              <a:t> </a:t>
            </a:r>
            <a:r>
              <a:rPr lang="sv-SE" sz="1700" dirty="0" err="1"/>
              <a:t>see</a:t>
            </a:r>
            <a:r>
              <a:rPr lang="sv-SE" sz="1700" dirty="0"/>
              <a:t> </a:t>
            </a:r>
            <a:r>
              <a:rPr lang="sv-SE" sz="1700" dirty="0" err="1"/>
              <a:t>that</a:t>
            </a:r>
            <a:r>
              <a:rPr lang="sv-SE" sz="1700" dirty="0"/>
              <a:t> </a:t>
            </a:r>
            <a:r>
              <a:rPr lang="sv-SE" sz="1700" dirty="0" err="1"/>
              <a:t>there</a:t>
            </a:r>
            <a:r>
              <a:rPr lang="sv-SE" sz="1700" dirty="0"/>
              <a:t> </a:t>
            </a:r>
            <a:r>
              <a:rPr lang="sv-SE" sz="1700" dirty="0" err="1"/>
              <a:t>are</a:t>
            </a:r>
            <a:r>
              <a:rPr lang="sv-SE" sz="1700" dirty="0"/>
              <a:t> 14 </a:t>
            </a:r>
            <a:r>
              <a:rPr lang="sv-SE" sz="1700" dirty="0" err="1"/>
              <a:t>people</a:t>
            </a:r>
            <a:r>
              <a:rPr lang="sv-SE" sz="1700" dirty="0"/>
              <a:t> </a:t>
            </a:r>
            <a:r>
              <a:rPr lang="sv-SE" sz="1700" dirty="0" err="1"/>
              <a:t>that</a:t>
            </a:r>
            <a:r>
              <a:rPr lang="sv-SE" sz="1700" dirty="0"/>
              <a:t> </a:t>
            </a:r>
            <a:r>
              <a:rPr lang="sv-SE" sz="1700" dirty="0" err="1"/>
              <a:t>have</a:t>
            </a:r>
            <a:r>
              <a:rPr lang="sv-SE" sz="1700" dirty="0"/>
              <a:t> </a:t>
            </a:r>
            <a:r>
              <a:rPr lang="sv-SE" sz="1700" dirty="0" err="1"/>
              <a:t>quit</a:t>
            </a:r>
            <a:r>
              <a:rPr lang="sv-SE" sz="1700" dirty="0"/>
              <a:t> the </a:t>
            </a:r>
            <a:r>
              <a:rPr lang="sv-SE" sz="1700" dirty="0" err="1"/>
              <a:t>organization</a:t>
            </a:r>
            <a:r>
              <a:rPr lang="sv-SE" sz="1700" dirty="0"/>
              <a:t> </a:t>
            </a:r>
            <a:r>
              <a:rPr lang="sv-SE" sz="1700" dirty="0" err="1"/>
              <a:t>due</a:t>
            </a:r>
            <a:r>
              <a:rPr lang="sv-SE" sz="1700" dirty="0"/>
              <a:t> to </a:t>
            </a:r>
            <a:r>
              <a:rPr lang="sv-SE" sz="1700" dirty="0" err="1"/>
              <a:t>unhappiness</a:t>
            </a:r>
            <a:r>
              <a:rPr lang="sv-SE" sz="1700" dirty="0"/>
              <a:t>. </a:t>
            </a:r>
            <a:r>
              <a:rPr lang="sv-SE" sz="1700" dirty="0" err="1"/>
              <a:t>These</a:t>
            </a:r>
            <a:r>
              <a:rPr lang="sv-SE" sz="1700" dirty="0"/>
              <a:t> 14 </a:t>
            </a:r>
            <a:r>
              <a:rPr lang="sv-SE" sz="1700" dirty="0" err="1"/>
              <a:t>people</a:t>
            </a:r>
            <a:r>
              <a:rPr lang="sv-SE" sz="1700" dirty="0"/>
              <a:t> </a:t>
            </a:r>
            <a:r>
              <a:rPr lang="sv-SE" sz="1700" dirty="0" err="1"/>
              <a:t>along</a:t>
            </a:r>
            <a:r>
              <a:rPr lang="sv-SE" sz="1700" dirty="0"/>
              <a:t> </a:t>
            </a:r>
            <a:r>
              <a:rPr lang="sv-SE" sz="1700" dirty="0" err="1"/>
              <a:t>with</a:t>
            </a:r>
            <a:r>
              <a:rPr lang="sv-SE" sz="1700" dirty="0"/>
              <a:t> the </a:t>
            </a:r>
            <a:r>
              <a:rPr lang="sv-SE" sz="1700" dirty="0" err="1"/>
              <a:t>people</a:t>
            </a:r>
            <a:r>
              <a:rPr lang="sv-SE" sz="1700" dirty="0"/>
              <a:t> </a:t>
            </a:r>
            <a:r>
              <a:rPr lang="sv-SE" sz="1700" dirty="0" err="1"/>
              <a:t>that</a:t>
            </a:r>
            <a:r>
              <a:rPr lang="sv-SE" sz="1700" dirty="0"/>
              <a:t> </a:t>
            </a:r>
            <a:r>
              <a:rPr lang="sv-SE" sz="1700" dirty="0" err="1"/>
              <a:t>have</a:t>
            </a:r>
            <a:r>
              <a:rPr lang="sv-SE" sz="1700" dirty="0"/>
              <a:t> </a:t>
            </a:r>
            <a:r>
              <a:rPr lang="sv-SE" sz="1700" dirty="0" err="1"/>
              <a:t>scored</a:t>
            </a:r>
            <a:r>
              <a:rPr lang="sv-SE" sz="1700" dirty="0"/>
              <a:t> 1 on </a:t>
            </a:r>
            <a:r>
              <a:rPr lang="sv-SE" sz="1700" dirty="0" err="1"/>
              <a:t>Employee</a:t>
            </a:r>
            <a:r>
              <a:rPr lang="sv-SE" sz="1700" dirty="0"/>
              <a:t> </a:t>
            </a:r>
            <a:r>
              <a:rPr lang="sv-SE" sz="1700" dirty="0" err="1"/>
              <a:t>satisfaction</a:t>
            </a:r>
            <a:r>
              <a:rPr lang="sv-SE" sz="1700" dirty="0"/>
              <a:t> </a:t>
            </a:r>
            <a:r>
              <a:rPr lang="sv-SE" sz="1700" dirty="0" err="1"/>
              <a:t>will</a:t>
            </a:r>
            <a:r>
              <a:rPr lang="sv-SE" sz="1700" dirty="0"/>
              <a:t> make </a:t>
            </a:r>
            <a:r>
              <a:rPr lang="sv-SE" sz="1700" dirty="0" err="1"/>
              <a:t>up</a:t>
            </a:r>
            <a:r>
              <a:rPr lang="sv-SE" sz="1700" dirty="0"/>
              <a:t> </a:t>
            </a:r>
            <a:r>
              <a:rPr lang="sv-SE" sz="1700" dirty="0" err="1"/>
              <a:t>our</a:t>
            </a:r>
            <a:r>
              <a:rPr lang="sv-SE" sz="1700" dirty="0"/>
              <a:t> </a:t>
            </a:r>
            <a:r>
              <a:rPr lang="sv-SE" sz="1700" dirty="0" err="1"/>
              <a:t>subset</a:t>
            </a:r>
            <a:r>
              <a:rPr lang="sv-SE" sz="1700" dirty="0"/>
              <a:t> </a:t>
            </a:r>
            <a:r>
              <a:rPr lang="sv-SE" sz="1700" dirty="0" err="1"/>
              <a:t>of</a:t>
            </a:r>
            <a:r>
              <a:rPr lang="sv-SE" sz="1700" dirty="0"/>
              <a:t> </a:t>
            </a:r>
            <a:r>
              <a:rPr lang="sv-SE" sz="1700" dirty="0" err="1"/>
              <a:t>unhappy</a:t>
            </a:r>
            <a:r>
              <a:rPr lang="sv-SE" sz="1700" dirty="0"/>
              <a:t> </a:t>
            </a:r>
            <a:r>
              <a:rPr lang="sv-SE" sz="1700" dirty="0" err="1"/>
              <a:t>people</a:t>
            </a:r>
            <a:r>
              <a:rPr lang="sv-SE" sz="1700" dirty="0"/>
              <a:t> </a:t>
            </a:r>
            <a:r>
              <a:rPr lang="sv-SE" sz="1700" dirty="0" err="1"/>
              <a:t>of</a:t>
            </a:r>
            <a:r>
              <a:rPr lang="sv-SE" sz="1700" dirty="0"/>
              <a:t> the </a:t>
            </a:r>
            <a:r>
              <a:rPr lang="sv-SE" sz="1700" dirty="0" err="1"/>
              <a:t>organization</a:t>
            </a:r>
            <a:endParaRPr lang="sv-SE" sz="1700" dirty="0"/>
          </a:p>
          <a:p>
            <a:endParaRPr lang="sv-SE" sz="1700" dirty="0"/>
          </a:p>
          <a:p>
            <a:r>
              <a:rPr lang="sv-SE" sz="1700" dirty="0" err="1"/>
              <a:t>We</a:t>
            </a:r>
            <a:r>
              <a:rPr lang="sv-SE" sz="1700" dirty="0"/>
              <a:t> </a:t>
            </a:r>
            <a:r>
              <a:rPr lang="sv-SE" sz="1700" dirty="0" err="1"/>
              <a:t>can</a:t>
            </a:r>
            <a:r>
              <a:rPr lang="sv-SE" sz="1700" dirty="0"/>
              <a:t> </a:t>
            </a:r>
            <a:r>
              <a:rPr lang="sv-SE" sz="1700" dirty="0" err="1"/>
              <a:t>see</a:t>
            </a:r>
            <a:r>
              <a:rPr lang="sv-SE" sz="1700" dirty="0"/>
              <a:t> </a:t>
            </a:r>
            <a:r>
              <a:rPr lang="sv-SE" sz="1700" dirty="0" err="1"/>
              <a:t>that</a:t>
            </a:r>
            <a:r>
              <a:rPr lang="sv-SE" sz="1700" dirty="0"/>
              <a:t>:</a:t>
            </a:r>
          </a:p>
          <a:p>
            <a:pPr marL="285750" indent="-285750">
              <a:buFont typeface="Arial" panose="020B0604020202020204" pitchFamily="34" charset="0"/>
              <a:buChar char="•"/>
            </a:pPr>
            <a:r>
              <a:rPr lang="sv-SE" sz="1700" dirty="0"/>
              <a:t>Just over 2/3 </a:t>
            </a:r>
            <a:r>
              <a:rPr lang="sv-SE" sz="1700" dirty="0" err="1"/>
              <a:t>are</a:t>
            </a:r>
            <a:r>
              <a:rPr lang="sv-SE" sz="1700" dirty="0"/>
              <a:t> </a:t>
            </a:r>
            <a:r>
              <a:rPr lang="sv-SE" sz="1700" dirty="0" err="1"/>
              <a:t>female</a:t>
            </a:r>
            <a:endParaRPr lang="sv-SE" sz="1700" dirty="0"/>
          </a:p>
          <a:p>
            <a:pPr marL="285750" indent="-285750">
              <a:buFont typeface="Arial" panose="020B0604020202020204" pitchFamily="34" charset="0"/>
              <a:buChar char="•"/>
            </a:pPr>
            <a:r>
              <a:rPr lang="sv-SE" sz="1700" dirty="0"/>
              <a:t>The </a:t>
            </a:r>
            <a:r>
              <a:rPr lang="sv-SE" sz="1700" dirty="0" err="1"/>
              <a:t>majority</a:t>
            </a:r>
            <a:r>
              <a:rPr lang="sv-SE" sz="1700" dirty="0"/>
              <a:t> </a:t>
            </a:r>
            <a:r>
              <a:rPr lang="sv-SE" sz="1700" dirty="0" err="1"/>
              <a:t>are</a:t>
            </a:r>
            <a:r>
              <a:rPr lang="sv-SE" sz="1700" dirty="0"/>
              <a:t> </a:t>
            </a:r>
            <a:r>
              <a:rPr lang="sv-SE" sz="1700" dirty="0" err="1"/>
              <a:t>married</a:t>
            </a:r>
            <a:r>
              <a:rPr lang="sv-SE" sz="1700" dirty="0"/>
              <a:t> or </a:t>
            </a:r>
            <a:r>
              <a:rPr lang="sv-SE" sz="1700" dirty="0" err="1"/>
              <a:t>divorced</a:t>
            </a:r>
            <a:endParaRPr lang="sv-SE" sz="1700" dirty="0"/>
          </a:p>
          <a:p>
            <a:pPr marL="285750" indent="-285750">
              <a:buFont typeface="Arial" panose="020B0604020202020204" pitchFamily="34" charset="0"/>
              <a:buChar char="•"/>
            </a:pPr>
            <a:r>
              <a:rPr lang="sv-SE" sz="1700" dirty="0"/>
              <a:t>The </a:t>
            </a:r>
            <a:r>
              <a:rPr lang="sv-SE" sz="1700" dirty="0" err="1"/>
              <a:t>most</a:t>
            </a:r>
            <a:r>
              <a:rPr lang="sv-SE" sz="1700" dirty="0"/>
              <a:t> common </a:t>
            </a:r>
            <a:r>
              <a:rPr lang="sv-SE" sz="1700" dirty="0" err="1"/>
              <a:t>recruitment</a:t>
            </a:r>
            <a:r>
              <a:rPr lang="sv-SE" sz="1700" dirty="0"/>
              <a:t> </a:t>
            </a:r>
            <a:r>
              <a:rPr lang="sv-SE" sz="1700" dirty="0" err="1"/>
              <a:t>sources</a:t>
            </a:r>
            <a:r>
              <a:rPr lang="sv-SE" sz="1700" dirty="0"/>
              <a:t> </a:t>
            </a:r>
            <a:r>
              <a:rPr lang="sv-SE" sz="1700" dirty="0" err="1"/>
              <a:t>here</a:t>
            </a:r>
            <a:r>
              <a:rPr lang="sv-SE" sz="1700" dirty="0"/>
              <a:t> as </a:t>
            </a:r>
            <a:r>
              <a:rPr lang="sv-SE" sz="1700" dirty="0" err="1"/>
              <a:t>well</a:t>
            </a:r>
            <a:r>
              <a:rPr lang="sv-SE" sz="1700" dirty="0"/>
              <a:t> </a:t>
            </a:r>
            <a:r>
              <a:rPr lang="sv-SE" sz="1700" dirty="0" err="1"/>
              <a:t>are</a:t>
            </a:r>
            <a:r>
              <a:rPr lang="sv-SE" sz="1700" dirty="0"/>
              <a:t> </a:t>
            </a:r>
            <a:r>
              <a:rPr lang="sv-SE" sz="1700" dirty="0" err="1"/>
              <a:t>Indeed</a:t>
            </a:r>
            <a:r>
              <a:rPr lang="sv-SE" sz="1700" dirty="0"/>
              <a:t> and LinkedIn</a:t>
            </a:r>
          </a:p>
          <a:p>
            <a:pPr marL="285750" indent="-285750">
              <a:buFont typeface="Arial" panose="020B0604020202020204" pitchFamily="34" charset="0"/>
              <a:buChar char="•"/>
            </a:pPr>
            <a:r>
              <a:rPr lang="sv-SE" sz="1700" dirty="0"/>
              <a:t>The </a:t>
            </a:r>
            <a:r>
              <a:rPr lang="sv-SE" sz="1700" dirty="0" err="1"/>
              <a:t>average</a:t>
            </a:r>
            <a:r>
              <a:rPr lang="sv-SE" sz="1700" dirty="0"/>
              <a:t> </a:t>
            </a:r>
            <a:br>
              <a:rPr lang="sv-SE" sz="1700" dirty="0"/>
            </a:br>
            <a:r>
              <a:rPr lang="sv-SE" sz="1700" dirty="0" err="1"/>
              <a:t>salary</a:t>
            </a:r>
            <a:r>
              <a:rPr lang="sv-SE" sz="1700" dirty="0"/>
              <a:t> is ca </a:t>
            </a:r>
            <a:br>
              <a:rPr lang="sv-SE" sz="1700" dirty="0"/>
            </a:br>
            <a:r>
              <a:rPr lang="sv-SE" sz="1700" dirty="0"/>
              <a:t>$38 000 </a:t>
            </a:r>
            <a:r>
              <a:rPr lang="sv-SE" sz="1700" dirty="0" err="1"/>
              <a:t>lower</a:t>
            </a:r>
            <a:br>
              <a:rPr lang="sv-SE" sz="1700" dirty="0"/>
            </a:br>
            <a:r>
              <a:rPr lang="sv-SE" sz="1700" dirty="0" err="1"/>
              <a:t>than</a:t>
            </a:r>
            <a:r>
              <a:rPr lang="sv-SE" sz="1700" dirty="0"/>
              <a:t> </a:t>
            </a:r>
            <a:r>
              <a:rPr lang="sv-SE" sz="1700" dirty="0" err="1"/>
              <a:t>that</a:t>
            </a:r>
            <a:r>
              <a:rPr lang="sv-SE" sz="1700" dirty="0"/>
              <a:t> </a:t>
            </a:r>
            <a:r>
              <a:rPr lang="sv-SE" sz="1700" dirty="0" err="1"/>
              <a:t>of</a:t>
            </a:r>
            <a:r>
              <a:rPr lang="sv-SE" sz="1700" dirty="0"/>
              <a:t> the</a:t>
            </a:r>
            <a:br>
              <a:rPr lang="sv-SE" sz="1700" dirty="0"/>
            </a:br>
            <a:r>
              <a:rPr lang="sv-SE" sz="1700" dirty="0" err="1"/>
              <a:t>happiest</a:t>
            </a:r>
            <a:r>
              <a:rPr lang="sv-SE" sz="1700" dirty="0"/>
              <a:t> </a:t>
            </a:r>
            <a:r>
              <a:rPr lang="sv-SE" sz="1700" dirty="0" err="1"/>
              <a:t>people</a:t>
            </a:r>
            <a:endParaRPr lang="sv-SE" sz="1700" dirty="0"/>
          </a:p>
        </p:txBody>
      </p:sp>
      <p:pic>
        <p:nvPicPr>
          <p:cNvPr id="10" name="Picture 9">
            <a:extLst>
              <a:ext uri="{FF2B5EF4-FFF2-40B4-BE49-F238E27FC236}">
                <a16:creationId xmlns:a16="http://schemas.microsoft.com/office/drawing/2014/main" id="{3590E1F9-ACB3-BF61-2EC9-C6E61FB561C8}"/>
              </a:ext>
            </a:extLst>
          </p:cNvPr>
          <p:cNvPicPr>
            <a:picLocks noChangeAspect="1"/>
          </p:cNvPicPr>
          <p:nvPr/>
        </p:nvPicPr>
        <p:blipFill>
          <a:blip r:embed="rId3"/>
          <a:stretch>
            <a:fillRect/>
          </a:stretch>
        </p:blipFill>
        <p:spPr>
          <a:xfrm>
            <a:off x="194887" y="865240"/>
            <a:ext cx="7191433" cy="438005"/>
          </a:xfrm>
          <a:prstGeom prst="rect">
            <a:avLst/>
          </a:prstGeom>
        </p:spPr>
      </p:pic>
      <p:pic>
        <p:nvPicPr>
          <p:cNvPr id="12" name="Picture 11">
            <a:extLst>
              <a:ext uri="{FF2B5EF4-FFF2-40B4-BE49-F238E27FC236}">
                <a16:creationId xmlns:a16="http://schemas.microsoft.com/office/drawing/2014/main" id="{839FD696-9E86-21D7-8AD5-7BAE4BFDF7AC}"/>
              </a:ext>
            </a:extLst>
          </p:cNvPr>
          <p:cNvPicPr>
            <a:picLocks noChangeAspect="1"/>
          </p:cNvPicPr>
          <p:nvPr/>
        </p:nvPicPr>
        <p:blipFill>
          <a:blip r:embed="rId4"/>
          <a:stretch>
            <a:fillRect/>
          </a:stretch>
        </p:blipFill>
        <p:spPr>
          <a:xfrm>
            <a:off x="3315994" y="1361632"/>
            <a:ext cx="4654934" cy="5210397"/>
          </a:xfrm>
          <a:prstGeom prst="rect">
            <a:avLst/>
          </a:prstGeom>
        </p:spPr>
      </p:pic>
      <p:pic>
        <p:nvPicPr>
          <p:cNvPr id="19" name="Picture 18">
            <a:extLst>
              <a:ext uri="{FF2B5EF4-FFF2-40B4-BE49-F238E27FC236}">
                <a16:creationId xmlns:a16="http://schemas.microsoft.com/office/drawing/2014/main" id="{B0621E66-A831-CAB7-198E-58139548F1C1}"/>
              </a:ext>
            </a:extLst>
          </p:cNvPr>
          <p:cNvPicPr>
            <a:picLocks noChangeAspect="1"/>
          </p:cNvPicPr>
          <p:nvPr/>
        </p:nvPicPr>
        <p:blipFill>
          <a:blip r:embed="rId5"/>
          <a:stretch>
            <a:fillRect/>
          </a:stretch>
        </p:blipFill>
        <p:spPr>
          <a:xfrm>
            <a:off x="9916572" y="4677946"/>
            <a:ext cx="2165508" cy="1895842"/>
          </a:xfrm>
          <a:prstGeom prst="rect">
            <a:avLst/>
          </a:prstGeom>
        </p:spPr>
      </p:pic>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98F78F72-1E3D-FACA-3F04-194B9DD84447}"/>
                  </a:ext>
                </a:extLst>
              </p14:cNvPr>
              <p14:cNvContentPartPr/>
              <p14:nvPr/>
            </p14:nvContentPartPr>
            <p14:xfrm>
              <a:off x="140520" y="4124480"/>
              <a:ext cx="3141720" cy="478440"/>
            </p14:xfrm>
          </p:contentPart>
        </mc:Choice>
        <mc:Fallback>
          <p:pic>
            <p:nvPicPr>
              <p:cNvPr id="20" name="Ink 19">
                <a:extLst>
                  <a:ext uri="{FF2B5EF4-FFF2-40B4-BE49-F238E27FC236}">
                    <a16:creationId xmlns:a16="http://schemas.microsoft.com/office/drawing/2014/main" id="{98F78F72-1E3D-FACA-3F04-194B9DD84447}"/>
                  </a:ext>
                </a:extLst>
              </p:cNvPr>
              <p:cNvPicPr/>
              <p:nvPr/>
            </p:nvPicPr>
            <p:blipFill>
              <a:blip r:embed="rId7"/>
              <a:stretch>
                <a:fillRect/>
              </a:stretch>
            </p:blipFill>
            <p:spPr>
              <a:xfrm>
                <a:off x="122520" y="4106840"/>
                <a:ext cx="3177360" cy="514080"/>
              </a:xfrm>
              <a:prstGeom prst="rect">
                <a:avLst/>
              </a:prstGeom>
            </p:spPr>
          </p:pic>
        </mc:Fallback>
      </mc:AlternateContent>
    </p:spTree>
    <p:extLst>
      <p:ext uri="{BB962C8B-B14F-4D97-AF65-F5344CB8AC3E}">
        <p14:creationId xmlns:p14="http://schemas.microsoft.com/office/powerpoint/2010/main" val="332720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278765"/>
            <a:ext cx="10515600" cy="438005"/>
          </a:xfrm>
        </p:spPr>
        <p:txBody>
          <a:bodyPr>
            <a:normAutofit fontScale="90000"/>
          </a:bodyPr>
          <a:lstStyle/>
          <a:p>
            <a:r>
              <a:rPr lang="sv-SE" dirty="0"/>
              <a:t>The </a:t>
            </a:r>
            <a:r>
              <a:rPr lang="sv-SE" dirty="0" err="1"/>
              <a:t>Unhappiest</a:t>
            </a:r>
            <a:r>
              <a:rPr lang="sv-SE" dirty="0"/>
              <a:t> </a:t>
            </a:r>
            <a:r>
              <a:rPr lang="sv-SE" dirty="0" err="1"/>
              <a:t>employees</a:t>
            </a:r>
            <a:r>
              <a:rPr lang="sv-SE" dirty="0"/>
              <a:t> ii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15</a:t>
            </a:fld>
            <a:endParaRPr lang="fr-FR" dirty="0"/>
          </a:p>
        </p:txBody>
      </p:sp>
      <p:sp>
        <p:nvSpPr>
          <p:cNvPr id="9" name="TextBox 8">
            <a:extLst>
              <a:ext uri="{FF2B5EF4-FFF2-40B4-BE49-F238E27FC236}">
                <a16:creationId xmlns:a16="http://schemas.microsoft.com/office/drawing/2014/main" id="{2F73B5F7-DD54-C50D-4819-FD158DFD3BD1}"/>
              </a:ext>
            </a:extLst>
          </p:cNvPr>
          <p:cNvSpPr txBox="1"/>
          <p:nvPr/>
        </p:nvSpPr>
        <p:spPr>
          <a:xfrm>
            <a:off x="76200" y="892487"/>
            <a:ext cx="12115800" cy="1754326"/>
          </a:xfrm>
          <a:prstGeom prst="rect">
            <a:avLst/>
          </a:prstGeom>
          <a:noFill/>
        </p:spPr>
        <p:txBody>
          <a:bodyPr wrap="square" rtlCol="0">
            <a:spAutoFit/>
          </a:bodyPr>
          <a:lstStyle/>
          <a:p>
            <a:r>
              <a:rPr lang="sv-SE" dirty="0" err="1"/>
              <a:t>There</a:t>
            </a:r>
            <a:r>
              <a:rPr lang="sv-SE" dirty="0"/>
              <a:t> is </a:t>
            </a:r>
            <a:r>
              <a:rPr lang="sv-SE" dirty="0" err="1"/>
              <a:t>actually</a:t>
            </a:r>
            <a:r>
              <a:rPr lang="sv-SE" dirty="0"/>
              <a:t> not a </a:t>
            </a:r>
            <a:r>
              <a:rPr lang="sv-SE" dirty="0" err="1"/>
              <a:t>single</a:t>
            </a:r>
            <a:r>
              <a:rPr lang="sv-SE" dirty="0"/>
              <a:t> </a:t>
            </a:r>
            <a:r>
              <a:rPr lang="sv-SE" dirty="0" err="1"/>
              <a:t>Hispanic</a:t>
            </a:r>
            <a:r>
              <a:rPr lang="sv-SE" dirty="0"/>
              <a:t> </a:t>
            </a:r>
            <a:r>
              <a:rPr lang="sv-SE" dirty="0" err="1"/>
              <a:t>Latino</a:t>
            </a:r>
            <a:r>
              <a:rPr lang="sv-SE" dirty="0"/>
              <a:t> </a:t>
            </a:r>
            <a:r>
              <a:rPr lang="sv-SE" dirty="0" err="1"/>
              <a:t>here</a:t>
            </a:r>
            <a:r>
              <a:rPr lang="sv-SE" dirty="0"/>
              <a:t> </a:t>
            </a:r>
            <a:r>
              <a:rPr lang="sv-SE" dirty="0" err="1"/>
              <a:t>either</a:t>
            </a:r>
            <a:r>
              <a:rPr lang="sv-SE" dirty="0"/>
              <a:t>. </a:t>
            </a:r>
            <a:r>
              <a:rPr lang="sv-SE" dirty="0" err="1"/>
              <a:t>We</a:t>
            </a:r>
            <a:r>
              <a:rPr lang="sv-SE" dirty="0"/>
              <a:t> </a:t>
            </a:r>
            <a:r>
              <a:rPr lang="sv-SE" dirty="0" err="1"/>
              <a:t>can</a:t>
            </a:r>
            <a:r>
              <a:rPr lang="sv-SE" dirty="0"/>
              <a:t> </a:t>
            </a:r>
            <a:r>
              <a:rPr lang="sv-SE" dirty="0" err="1"/>
              <a:t>see</a:t>
            </a:r>
            <a:r>
              <a:rPr lang="sv-SE" dirty="0"/>
              <a:t> </a:t>
            </a:r>
            <a:r>
              <a:rPr lang="sv-SE" dirty="0" err="1"/>
              <a:t>both</a:t>
            </a:r>
            <a:r>
              <a:rPr lang="sv-SE" dirty="0"/>
              <a:t> </a:t>
            </a:r>
            <a:r>
              <a:rPr lang="sv-SE" dirty="0" err="1"/>
              <a:t>differences</a:t>
            </a:r>
            <a:r>
              <a:rPr lang="sv-SE" dirty="0"/>
              <a:t> and </a:t>
            </a:r>
            <a:r>
              <a:rPr lang="sv-SE" dirty="0" err="1"/>
              <a:t>similarities</a:t>
            </a:r>
            <a:r>
              <a:rPr lang="sv-SE" dirty="0"/>
              <a:t>:</a:t>
            </a:r>
          </a:p>
          <a:p>
            <a:pPr marL="285750" indent="-285750">
              <a:buFont typeface="Arial" panose="020B0604020202020204" pitchFamily="34" charset="0"/>
              <a:buChar char="•"/>
            </a:pPr>
            <a:r>
              <a:rPr lang="sv-SE" dirty="0"/>
              <a:t>Just like the </a:t>
            </a:r>
            <a:r>
              <a:rPr lang="sv-SE" dirty="0" err="1"/>
              <a:t>happiest</a:t>
            </a:r>
            <a:r>
              <a:rPr lang="sv-SE" dirty="0"/>
              <a:t> </a:t>
            </a:r>
            <a:r>
              <a:rPr lang="sv-SE" dirty="0" err="1"/>
              <a:t>people</a:t>
            </a:r>
            <a:r>
              <a:rPr lang="sv-SE" dirty="0"/>
              <a:t>, the </a:t>
            </a:r>
            <a:r>
              <a:rPr lang="sv-SE" dirty="0" err="1"/>
              <a:t>majority</a:t>
            </a:r>
            <a:r>
              <a:rPr lang="sv-SE" dirty="0"/>
              <a:t> </a:t>
            </a:r>
            <a:r>
              <a:rPr lang="sv-SE" dirty="0" err="1"/>
              <a:t>here</a:t>
            </a:r>
            <a:r>
              <a:rPr lang="sv-SE" dirty="0"/>
              <a:t> </a:t>
            </a:r>
            <a:r>
              <a:rPr lang="sv-SE" dirty="0" err="1"/>
              <a:t>have</a:t>
            </a:r>
            <a:r>
              <a:rPr lang="sv-SE" dirty="0"/>
              <a:t> </a:t>
            </a:r>
            <a:r>
              <a:rPr lang="sv-SE" dirty="0" err="1"/>
              <a:t>been</a:t>
            </a:r>
            <a:r>
              <a:rPr lang="sv-SE" dirty="0"/>
              <a:t> at the </a:t>
            </a:r>
            <a:r>
              <a:rPr lang="sv-SE" dirty="0" err="1"/>
              <a:t>organization</a:t>
            </a:r>
            <a:r>
              <a:rPr lang="sv-SE" dirty="0"/>
              <a:t> for </a:t>
            </a:r>
            <a:r>
              <a:rPr lang="sv-SE" dirty="0" err="1"/>
              <a:t>about</a:t>
            </a:r>
            <a:r>
              <a:rPr lang="sv-SE" dirty="0"/>
              <a:t> 7-8 </a:t>
            </a:r>
            <a:r>
              <a:rPr lang="sv-SE" dirty="0" err="1"/>
              <a:t>years</a:t>
            </a:r>
            <a:r>
              <a:rPr lang="sv-SE" dirty="0"/>
              <a:t> </a:t>
            </a:r>
            <a:r>
              <a:rPr lang="sv-SE" dirty="0" err="1"/>
              <a:t>but</a:t>
            </a:r>
            <a:r>
              <a:rPr lang="sv-SE" dirty="0"/>
              <a:t> </a:t>
            </a:r>
            <a:r>
              <a:rPr lang="sv-SE" dirty="0" err="1"/>
              <a:t>there</a:t>
            </a:r>
            <a:r>
              <a:rPr lang="sv-SE" dirty="0"/>
              <a:t> </a:t>
            </a:r>
            <a:r>
              <a:rPr lang="sv-SE" dirty="0" err="1"/>
              <a:t>are</a:t>
            </a:r>
            <a:r>
              <a:rPr lang="sv-SE" dirty="0"/>
              <a:t> </a:t>
            </a:r>
            <a:r>
              <a:rPr lang="sv-SE" dirty="0" err="1"/>
              <a:t>fewer</a:t>
            </a:r>
            <a:r>
              <a:rPr lang="sv-SE" dirty="0"/>
              <a:t> </a:t>
            </a:r>
            <a:r>
              <a:rPr lang="sv-SE" dirty="0" err="1"/>
              <a:t>outliers</a:t>
            </a:r>
            <a:r>
              <a:rPr lang="sv-SE" dirty="0"/>
              <a:t> </a:t>
            </a:r>
            <a:r>
              <a:rPr lang="sv-SE" dirty="0" err="1"/>
              <a:t>more</a:t>
            </a:r>
            <a:r>
              <a:rPr lang="sv-SE" dirty="0"/>
              <a:t> recent in </a:t>
            </a:r>
            <a:r>
              <a:rPr lang="sv-SE" dirty="0" err="1"/>
              <a:t>time</a:t>
            </a:r>
            <a:r>
              <a:rPr lang="sv-SE" dirty="0"/>
              <a:t> </a:t>
            </a:r>
            <a:r>
              <a:rPr lang="sv-SE" dirty="0" err="1"/>
              <a:t>here</a:t>
            </a:r>
            <a:r>
              <a:rPr lang="sv-SE" dirty="0"/>
              <a:t>. The </a:t>
            </a:r>
            <a:r>
              <a:rPr lang="sv-SE" dirty="0" err="1"/>
              <a:t>majority</a:t>
            </a:r>
            <a:r>
              <a:rPr lang="sv-SE" dirty="0"/>
              <a:t> </a:t>
            </a:r>
            <a:r>
              <a:rPr lang="sv-SE" dirty="0" err="1"/>
              <a:t>here</a:t>
            </a:r>
            <a:r>
              <a:rPr lang="sv-SE" dirty="0"/>
              <a:t> </a:t>
            </a:r>
            <a:r>
              <a:rPr lang="sv-SE" dirty="0" err="1"/>
              <a:t>are</a:t>
            </a:r>
            <a:r>
              <a:rPr lang="sv-SE" dirty="0"/>
              <a:t> </a:t>
            </a:r>
            <a:r>
              <a:rPr lang="sv-SE" dirty="0" err="1"/>
              <a:t>also</a:t>
            </a:r>
            <a:r>
              <a:rPr lang="sv-SE" dirty="0"/>
              <a:t> in </a:t>
            </a:r>
            <a:r>
              <a:rPr lang="sv-SE" dirty="0" err="1"/>
              <a:t>their</a:t>
            </a:r>
            <a:r>
              <a:rPr lang="sv-SE" dirty="0"/>
              <a:t> 40s</a:t>
            </a:r>
          </a:p>
          <a:p>
            <a:pPr marL="285750" indent="-285750">
              <a:buFont typeface="Arial" panose="020B0604020202020204" pitchFamily="34" charset="0"/>
              <a:buChar char="•"/>
            </a:pPr>
            <a:r>
              <a:rPr lang="sv-SE" dirty="0"/>
              <a:t>A </a:t>
            </a:r>
            <a:r>
              <a:rPr lang="sv-SE" dirty="0" err="1"/>
              <a:t>big</a:t>
            </a:r>
            <a:r>
              <a:rPr lang="sv-SE" dirty="0"/>
              <a:t> </a:t>
            </a:r>
            <a:r>
              <a:rPr lang="sv-SE" dirty="0" err="1"/>
              <a:t>difference</a:t>
            </a:r>
            <a:r>
              <a:rPr lang="sv-SE" dirty="0"/>
              <a:t> is </a:t>
            </a:r>
            <a:r>
              <a:rPr lang="sv-SE" dirty="0" err="1"/>
              <a:t>that</a:t>
            </a:r>
            <a:r>
              <a:rPr lang="sv-SE" dirty="0"/>
              <a:t> the </a:t>
            </a:r>
            <a:r>
              <a:rPr lang="sv-SE" dirty="0" err="1"/>
              <a:t>majority</a:t>
            </a:r>
            <a:r>
              <a:rPr lang="sv-SE" dirty="0"/>
              <a:t> </a:t>
            </a:r>
            <a:r>
              <a:rPr lang="sv-SE" dirty="0" err="1"/>
              <a:t>of</a:t>
            </a:r>
            <a:r>
              <a:rPr lang="sv-SE" dirty="0"/>
              <a:t> </a:t>
            </a:r>
            <a:r>
              <a:rPr lang="sv-SE" dirty="0" err="1"/>
              <a:t>people</a:t>
            </a:r>
            <a:r>
              <a:rPr lang="sv-SE" dirty="0"/>
              <a:t> </a:t>
            </a:r>
            <a:r>
              <a:rPr lang="sv-SE" dirty="0" err="1"/>
              <a:t>haven’t</a:t>
            </a:r>
            <a:r>
              <a:rPr lang="sv-SE" dirty="0"/>
              <a:t> </a:t>
            </a:r>
            <a:r>
              <a:rPr lang="sv-SE" dirty="0" err="1"/>
              <a:t>had</a:t>
            </a:r>
            <a:r>
              <a:rPr lang="sv-SE" dirty="0"/>
              <a:t> a </a:t>
            </a:r>
            <a:r>
              <a:rPr lang="sv-SE" dirty="0" err="1"/>
              <a:t>single</a:t>
            </a:r>
            <a:r>
              <a:rPr lang="sv-SE" dirty="0"/>
              <a:t> </a:t>
            </a:r>
            <a:r>
              <a:rPr lang="sv-SE" dirty="0" err="1"/>
              <a:t>performance</a:t>
            </a:r>
            <a:r>
              <a:rPr lang="sv-SE" dirty="0"/>
              <a:t> </a:t>
            </a:r>
            <a:r>
              <a:rPr lang="sv-SE" dirty="0" err="1"/>
              <a:t>review</a:t>
            </a:r>
            <a:r>
              <a:rPr lang="sv-SE" dirty="0"/>
              <a:t> in the last 4-7 </a:t>
            </a:r>
            <a:r>
              <a:rPr lang="sv-SE" dirty="0" err="1"/>
              <a:t>years</a:t>
            </a:r>
            <a:r>
              <a:rPr lang="sv-SE" dirty="0"/>
              <a:t>. </a:t>
            </a:r>
            <a:r>
              <a:rPr lang="sv-SE" dirty="0" err="1"/>
              <a:t>There</a:t>
            </a:r>
            <a:r>
              <a:rPr lang="sv-SE" dirty="0"/>
              <a:t> </a:t>
            </a:r>
            <a:r>
              <a:rPr lang="sv-SE" dirty="0" err="1"/>
              <a:t>are</a:t>
            </a:r>
            <a:r>
              <a:rPr lang="sv-SE" dirty="0"/>
              <a:t> </a:t>
            </a:r>
            <a:r>
              <a:rPr lang="sv-SE" dirty="0" err="1"/>
              <a:t>also</a:t>
            </a:r>
            <a:r>
              <a:rPr lang="sv-SE" dirty="0"/>
              <a:t> a </a:t>
            </a:r>
            <a:r>
              <a:rPr lang="sv-SE" dirty="0" err="1"/>
              <a:t>lot</a:t>
            </a:r>
            <a:r>
              <a:rPr lang="sv-SE" dirty="0"/>
              <a:t> </a:t>
            </a:r>
            <a:r>
              <a:rPr lang="sv-SE" dirty="0" err="1"/>
              <a:t>of</a:t>
            </a:r>
            <a:r>
              <a:rPr lang="sv-SE" dirty="0"/>
              <a:t> </a:t>
            </a:r>
            <a:r>
              <a:rPr lang="sv-SE" dirty="0" err="1"/>
              <a:t>people</a:t>
            </a:r>
            <a:r>
              <a:rPr lang="sv-SE" dirty="0"/>
              <a:t> </a:t>
            </a:r>
            <a:r>
              <a:rPr lang="sv-SE" dirty="0" err="1"/>
              <a:t>that</a:t>
            </a:r>
            <a:r>
              <a:rPr lang="sv-SE" dirty="0"/>
              <a:t> </a:t>
            </a:r>
            <a:r>
              <a:rPr lang="sv-SE" dirty="0" err="1"/>
              <a:t>have</a:t>
            </a:r>
            <a:r>
              <a:rPr lang="sv-SE" dirty="0"/>
              <a:t> </a:t>
            </a:r>
            <a:r>
              <a:rPr lang="sv-SE" dirty="0" err="1"/>
              <a:t>been</a:t>
            </a:r>
            <a:r>
              <a:rPr lang="sv-SE" dirty="0"/>
              <a:t> late and I </a:t>
            </a:r>
            <a:r>
              <a:rPr lang="sv-SE" dirty="0" err="1"/>
              <a:t>would</a:t>
            </a:r>
            <a:r>
              <a:rPr lang="sv-SE" dirty="0"/>
              <a:t> like to </a:t>
            </a:r>
            <a:r>
              <a:rPr lang="sv-SE" dirty="0" err="1"/>
              <a:t>guess</a:t>
            </a:r>
            <a:r>
              <a:rPr lang="sv-SE" dirty="0"/>
              <a:t> </a:t>
            </a:r>
            <a:r>
              <a:rPr lang="sv-SE" dirty="0" err="1"/>
              <a:t>some</a:t>
            </a:r>
            <a:r>
              <a:rPr lang="sv-SE" dirty="0"/>
              <a:t> </a:t>
            </a:r>
            <a:r>
              <a:rPr lang="sv-SE" dirty="0" err="1"/>
              <a:t>of</a:t>
            </a:r>
            <a:r>
              <a:rPr lang="sv-SE" dirty="0"/>
              <a:t> the </a:t>
            </a:r>
            <a:r>
              <a:rPr lang="sv-SE" dirty="0" err="1"/>
              <a:t>absences</a:t>
            </a:r>
            <a:r>
              <a:rPr lang="sv-SE" dirty="0"/>
              <a:t> </a:t>
            </a:r>
            <a:r>
              <a:rPr lang="sv-SE" dirty="0" err="1"/>
              <a:t>are</a:t>
            </a:r>
            <a:r>
              <a:rPr lang="sv-SE" dirty="0"/>
              <a:t> not </a:t>
            </a:r>
            <a:r>
              <a:rPr lang="sv-SE" dirty="0" err="1"/>
              <a:t>excused</a:t>
            </a:r>
            <a:endParaRPr lang="sv-SE" dirty="0"/>
          </a:p>
          <a:p>
            <a:pPr marL="285750" indent="-285750">
              <a:buFont typeface="Arial" panose="020B0604020202020204" pitchFamily="34" charset="0"/>
              <a:buChar char="•"/>
            </a:pPr>
            <a:r>
              <a:rPr lang="sv-SE" dirty="0" err="1"/>
              <a:t>There</a:t>
            </a:r>
            <a:r>
              <a:rPr lang="sv-SE" dirty="0"/>
              <a:t> is not a </a:t>
            </a:r>
            <a:r>
              <a:rPr lang="sv-SE" dirty="0" err="1"/>
              <a:t>single</a:t>
            </a:r>
            <a:r>
              <a:rPr lang="sv-SE" dirty="0"/>
              <a:t> special </a:t>
            </a:r>
            <a:r>
              <a:rPr lang="sv-SE" dirty="0" err="1"/>
              <a:t>project</a:t>
            </a:r>
            <a:r>
              <a:rPr lang="sv-SE" dirty="0"/>
              <a:t> </a:t>
            </a:r>
            <a:r>
              <a:rPr lang="sv-SE" dirty="0" err="1"/>
              <a:t>among</a:t>
            </a:r>
            <a:r>
              <a:rPr lang="sv-SE" dirty="0"/>
              <a:t> </a:t>
            </a:r>
            <a:r>
              <a:rPr lang="sv-SE" dirty="0" err="1"/>
              <a:t>these</a:t>
            </a:r>
            <a:r>
              <a:rPr lang="sv-SE" dirty="0"/>
              <a:t> 16 in total and all </a:t>
            </a:r>
            <a:r>
              <a:rPr lang="sv-SE" dirty="0" err="1"/>
              <a:t>but</a:t>
            </a:r>
            <a:r>
              <a:rPr lang="sv-SE" dirty="0"/>
              <a:t> </a:t>
            </a:r>
            <a:r>
              <a:rPr lang="sv-SE" dirty="0" err="1"/>
              <a:t>one</a:t>
            </a:r>
            <a:r>
              <a:rPr lang="sv-SE" dirty="0"/>
              <a:t> </a:t>
            </a:r>
            <a:r>
              <a:rPr lang="sv-SE" dirty="0" err="1"/>
              <a:t>are</a:t>
            </a:r>
            <a:r>
              <a:rPr lang="sv-SE" dirty="0"/>
              <a:t> in </a:t>
            </a:r>
            <a:r>
              <a:rPr lang="sv-SE" dirty="0" err="1"/>
              <a:t>Production</a:t>
            </a:r>
            <a:endParaRPr lang="sv-SE" dirty="0"/>
          </a:p>
        </p:txBody>
      </p:sp>
      <p:pic>
        <p:nvPicPr>
          <p:cNvPr id="11" name="Picture 10">
            <a:extLst>
              <a:ext uri="{FF2B5EF4-FFF2-40B4-BE49-F238E27FC236}">
                <a16:creationId xmlns:a16="http://schemas.microsoft.com/office/drawing/2014/main" id="{4013C38E-D164-848E-7452-B61077F05CED}"/>
              </a:ext>
            </a:extLst>
          </p:cNvPr>
          <p:cNvPicPr>
            <a:picLocks noChangeAspect="1"/>
          </p:cNvPicPr>
          <p:nvPr/>
        </p:nvPicPr>
        <p:blipFill>
          <a:blip r:embed="rId2"/>
          <a:stretch>
            <a:fillRect/>
          </a:stretch>
        </p:blipFill>
        <p:spPr>
          <a:xfrm>
            <a:off x="76201" y="2656940"/>
            <a:ext cx="3999840" cy="3699410"/>
          </a:xfrm>
          <a:prstGeom prst="rect">
            <a:avLst/>
          </a:prstGeom>
        </p:spPr>
      </p:pic>
      <p:pic>
        <p:nvPicPr>
          <p:cNvPr id="14" name="Picture 13">
            <a:extLst>
              <a:ext uri="{FF2B5EF4-FFF2-40B4-BE49-F238E27FC236}">
                <a16:creationId xmlns:a16="http://schemas.microsoft.com/office/drawing/2014/main" id="{9C143CBD-BE75-497E-132B-E432331CB64D}"/>
              </a:ext>
            </a:extLst>
          </p:cNvPr>
          <p:cNvPicPr>
            <a:picLocks noChangeAspect="1"/>
          </p:cNvPicPr>
          <p:nvPr/>
        </p:nvPicPr>
        <p:blipFill>
          <a:blip r:embed="rId3"/>
          <a:stretch>
            <a:fillRect/>
          </a:stretch>
        </p:blipFill>
        <p:spPr>
          <a:xfrm>
            <a:off x="4216307" y="2656940"/>
            <a:ext cx="3835585" cy="3699410"/>
          </a:xfrm>
          <a:prstGeom prst="rect">
            <a:avLst/>
          </a:prstGeom>
        </p:spPr>
      </p:pic>
      <p:pic>
        <p:nvPicPr>
          <p:cNvPr id="16" name="Picture 15">
            <a:extLst>
              <a:ext uri="{FF2B5EF4-FFF2-40B4-BE49-F238E27FC236}">
                <a16:creationId xmlns:a16="http://schemas.microsoft.com/office/drawing/2014/main" id="{5E6477D3-CC41-77ED-24F2-AC2B497A7950}"/>
              </a:ext>
            </a:extLst>
          </p:cNvPr>
          <p:cNvPicPr>
            <a:picLocks noChangeAspect="1"/>
          </p:cNvPicPr>
          <p:nvPr/>
        </p:nvPicPr>
        <p:blipFill>
          <a:blip r:embed="rId4"/>
          <a:srcRect/>
          <a:stretch/>
        </p:blipFill>
        <p:spPr>
          <a:xfrm>
            <a:off x="8168938" y="2674257"/>
            <a:ext cx="3787913" cy="3664776"/>
          </a:xfrm>
          <a:prstGeom prst="rect">
            <a:avLst/>
          </a:prstGeom>
        </p:spPr>
      </p:pic>
      <p:sp>
        <p:nvSpPr>
          <p:cNvPr id="17" name="TextBox 16">
            <a:extLst>
              <a:ext uri="{FF2B5EF4-FFF2-40B4-BE49-F238E27FC236}">
                <a16:creationId xmlns:a16="http://schemas.microsoft.com/office/drawing/2014/main" id="{8E39F609-2070-1E03-01D9-C0EE55C8532E}"/>
              </a:ext>
            </a:extLst>
          </p:cNvPr>
          <p:cNvSpPr txBox="1"/>
          <p:nvPr/>
        </p:nvSpPr>
        <p:spPr>
          <a:xfrm>
            <a:off x="838200" y="3646739"/>
            <a:ext cx="1840072" cy="430887"/>
          </a:xfrm>
          <a:prstGeom prst="rect">
            <a:avLst/>
          </a:prstGeom>
          <a:noFill/>
        </p:spPr>
        <p:txBody>
          <a:bodyPr wrap="square" rtlCol="0">
            <a:spAutoFit/>
          </a:bodyPr>
          <a:lstStyle/>
          <a:p>
            <a:r>
              <a:rPr lang="sv-SE" sz="1100" dirty="0" err="1"/>
              <a:t>This</a:t>
            </a:r>
            <a:r>
              <a:rPr lang="sv-SE" sz="1100" dirty="0"/>
              <a:t> </a:t>
            </a:r>
            <a:r>
              <a:rPr lang="sv-SE" sz="1100" dirty="0" err="1"/>
              <a:t>plot</a:t>
            </a:r>
            <a:r>
              <a:rPr lang="sv-SE" sz="1100" dirty="0"/>
              <a:t> is </a:t>
            </a:r>
            <a:r>
              <a:rPr lang="sv-SE" sz="1100" dirty="0" err="1"/>
              <a:t>leaving</a:t>
            </a:r>
            <a:r>
              <a:rPr lang="sv-SE" sz="1100" dirty="0"/>
              <a:t> </a:t>
            </a:r>
            <a:r>
              <a:rPr lang="sv-SE" sz="1100" dirty="0" err="1"/>
              <a:t>out</a:t>
            </a:r>
            <a:r>
              <a:rPr lang="sv-SE" sz="1100" dirty="0"/>
              <a:t> </a:t>
            </a:r>
            <a:r>
              <a:rPr lang="sv-SE" sz="1100" dirty="0" err="1"/>
              <a:t>one</a:t>
            </a:r>
            <a:r>
              <a:rPr lang="sv-SE" sz="1100" dirty="0"/>
              <a:t> data </a:t>
            </a:r>
            <a:r>
              <a:rPr lang="sv-SE" sz="1100" dirty="0" err="1"/>
              <a:t>points</a:t>
            </a:r>
            <a:r>
              <a:rPr lang="sv-SE" sz="1100" dirty="0"/>
              <a:t> </a:t>
            </a:r>
            <a:r>
              <a:rPr lang="sv-SE" sz="1100" dirty="0" err="1"/>
              <a:t>with</a:t>
            </a:r>
            <a:r>
              <a:rPr lang="sv-SE" sz="1100" dirty="0"/>
              <a:t> </a:t>
            </a:r>
            <a:r>
              <a:rPr lang="sv-SE" sz="1100" dirty="0" err="1"/>
              <a:t>false</a:t>
            </a:r>
            <a:r>
              <a:rPr lang="sv-SE" sz="1100" dirty="0"/>
              <a:t> DOB</a:t>
            </a:r>
            <a:endParaRPr lang="en-US" sz="1100" dirty="0"/>
          </a:p>
        </p:txBody>
      </p:sp>
    </p:spTree>
    <p:extLst>
      <p:ext uri="{BB962C8B-B14F-4D97-AF65-F5344CB8AC3E}">
        <p14:creationId xmlns:p14="http://schemas.microsoft.com/office/powerpoint/2010/main" val="39053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23F5-F022-8CFA-94B5-560DA66144AE}"/>
              </a:ext>
            </a:extLst>
          </p:cNvPr>
          <p:cNvSpPr>
            <a:spLocks noGrp="1"/>
          </p:cNvSpPr>
          <p:nvPr>
            <p:ph type="title"/>
          </p:nvPr>
        </p:nvSpPr>
        <p:spPr>
          <a:xfrm>
            <a:off x="4667245" y="205987"/>
            <a:ext cx="6696075" cy="653257"/>
          </a:xfrm>
        </p:spPr>
        <p:txBody>
          <a:bodyPr/>
          <a:lstStyle/>
          <a:p>
            <a:pPr algn="ctr"/>
            <a:r>
              <a:rPr lang="sv-SE" sz="3600" dirty="0"/>
              <a:t>SUMMARY</a:t>
            </a:r>
            <a:endParaRPr lang="fr-FR" dirty="0"/>
          </a:p>
        </p:txBody>
      </p:sp>
      <p:sp>
        <p:nvSpPr>
          <p:cNvPr id="3" name="Subtitle 2">
            <a:extLst>
              <a:ext uri="{FF2B5EF4-FFF2-40B4-BE49-F238E27FC236}">
                <a16:creationId xmlns:a16="http://schemas.microsoft.com/office/drawing/2014/main" id="{3C009753-275F-3ED2-CE6C-B8E1E8435361}"/>
              </a:ext>
            </a:extLst>
          </p:cNvPr>
          <p:cNvSpPr>
            <a:spLocks noGrp="1"/>
          </p:cNvSpPr>
          <p:nvPr>
            <p:ph type="subTitle" idx="1"/>
          </p:nvPr>
        </p:nvSpPr>
        <p:spPr>
          <a:xfrm>
            <a:off x="4420229" y="856610"/>
            <a:ext cx="7190105" cy="5427028"/>
          </a:xfrm>
        </p:spPr>
        <p:txBody>
          <a:bodyPr>
            <a:noAutofit/>
          </a:bodyPr>
          <a:lstStyle/>
          <a:p>
            <a:pPr marL="0" indent="0">
              <a:buNone/>
            </a:pPr>
            <a:r>
              <a:rPr lang="sv-SE" sz="1300" dirty="0">
                <a:solidFill>
                  <a:schemeClr val="tx1"/>
                </a:solidFill>
              </a:rPr>
              <a:t>In </a:t>
            </a:r>
            <a:r>
              <a:rPr lang="sv-SE" sz="1300" dirty="0" err="1">
                <a:solidFill>
                  <a:schemeClr val="tx1"/>
                </a:solidFill>
              </a:rPr>
              <a:t>conclusion</a:t>
            </a:r>
            <a:r>
              <a:rPr lang="sv-SE" sz="1300" dirty="0">
                <a:solidFill>
                  <a:schemeClr val="tx1"/>
                </a:solidFill>
              </a:rPr>
              <a:t>, </a:t>
            </a:r>
            <a:r>
              <a:rPr lang="sv-SE" sz="1300" dirty="0" err="1">
                <a:solidFill>
                  <a:schemeClr val="tx1"/>
                </a:solidFill>
              </a:rPr>
              <a:t>along</a:t>
            </a:r>
            <a:r>
              <a:rPr lang="sv-SE" sz="1300" dirty="0">
                <a:solidFill>
                  <a:schemeClr val="tx1"/>
                </a:solidFill>
              </a:rPr>
              <a:t> </a:t>
            </a:r>
            <a:r>
              <a:rPr lang="sv-SE" sz="1300" dirty="0" err="1">
                <a:solidFill>
                  <a:schemeClr val="tx1"/>
                </a:solidFill>
              </a:rPr>
              <a:t>with</a:t>
            </a:r>
            <a:r>
              <a:rPr lang="sv-SE" sz="1300" dirty="0">
                <a:solidFill>
                  <a:schemeClr val="tx1"/>
                </a:solidFill>
              </a:rPr>
              <a:t> </a:t>
            </a:r>
            <a:r>
              <a:rPr lang="sv-SE" sz="1300" dirty="0" err="1">
                <a:solidFill>
                  <a:schemeClr val="tx1"/>
                </a:solidFill>
              </a:rPr>
              <a:t>some</a:t>
            </a:r>
            <a:r>
              <a:rPr lang="sv-SE" sz="1300" dirty="0">
                <a:solidFill>
                  <a:schemeClr val="tx1"/>
                </a:solidFill>
              </a:rPr>
              <a:t> </a:t>
            </a:r>
            <a:r>
              <a:rPr lang="sv-SE" sz="1300" dirty="0" err="1">
                <a:solidFill>
                  <a:schemeClr val="tx1"/>
                </a:solidFill>
              </a:rPr>
              <a:t>further</a:t>
            </a:r>
            <a:r>
              <a:rPr lang="sv-SE" sz="1300" dirty="0">
                <a:solidFill>
                  <a:schemeClr val="tx1"/>
                </a:solidFill>
              </a:rPr>
              <a:t> </a:t>
            </a:r>
            <a:r>
              <a:rPr lang="sv-SE" sz="1300" dirty="0" err="1">
                <a:solidFill>
                  <a:schemeClr val="tx1"/>
                </a:solidFill>
              </a:rPr>
              <a:t>findings</a:t>
            </a:r>
            <a:r>
              <a:rPr lang="sv-SE" sz="1300" dirty="0">
                <a:solidFill>
                  <a:schemeClr val="tx1"/>
                </a:solidFill>
              </a:rPr>
              <a:t>:</a:t>
            </a:r>
          </a:p>
          <a:p>
            <a:pPr marL="0" indent="0">
              <a:buNone/>
            </a:pPr>
            <a:r>
              <a:rPr lang="sv-SE" sz="1300" dirty="0" err="1">
                <a:solidFill>
                  <a:schemeClr val="tx1"/>
                </a:solidFill>
              </a:rPr>
              <a:t>This</a:t>
            </a:r>
            <a:r>
              <a:rPr lang="sv-SE" sz="1300" dirty="0">
                <a:solidFill>
                  <a:schemeClr val="tx1"/>
                </a:solidFill>
              </a:rPr>
              <a:t> </a:t>
            </a:r>
            <a:r>
              <a:rPr lang="sv-SE" sz="1300" dirty="0" err="1">
                <a:solidFill>
                  <a:schemeClr val="tx1"/>
                </a:solidFill>
              </a:rPr>
              <a:t>seems</a:t>
            </a:r>
            <a:r>
              <a:rPr lang="sv-SE" sz="1300" dirty="0">
                <a:solidFill>
                  <a:schemeClr val="tx1"/>
                </a:solidFill>
              </a:rPr>
              <a:t> to be a </a:t>
            </a:r>
            <a:r>
              <a:rPr lang="sv-SE" sz="1300" dirty="0" err="1">
                <a:solidFill>
                  <a:schemeClr val="tx1"/>
                </a:solidFill>
              </a:rPr>
              <a:t>great</a:t>
            </a:r>
            <a:r>
              <a:rPr lang="sv-SE" sz="1300" dirty="0">
                <a:solidFill>
                  <a:schemeClr val="tx1"/>
                </a:solidFill>
              </a:rPr>
              <a:t> </a:t>
            </a:r>
            <a:r>
              <a:rPr lang="sv-SE" sz="1300" dirty="0" err="1">
                <a:solidFill>
                  <a:schemeClr val="tx1"/>
                </a:solidFill>
              </a:rPr>
              <a:t>organization</a:t>
            </a:r>
            <a:r>
              <a:rPr lang="sv-SE" sz="1300" dirty="0">
                <a:solidFill>
                  <a:schemeClr val="tx1"/>
                </a:solidFill>
              </a:rPr>
              <a:t>! The CEO is a </a:t>
            </a:r>
            <a:r>
              <a:rPr lang="sv-SE" sz="1300" dirty="0" err="1">
                <a:solidFill>
                  <a:schemeClr val="tx1"/>
                </a:solidFill>
              </a:rPr>
              <a:t>female</a:t>
            </a:r>
            <a:r>
              <a:rPr lang="sv-SE" sz="1300" dirty="0">
                <a:solidFill>
                  <a:schemeClr val="tx1"/>
                </a:solidFill>
              </a:rPr>
              <a:t> </a:t>
            </a:r>
            <a:r>
              <a:rPr lang="sv-SE" sz="1300" dirty="0" err="1">
                <a:solidFill>
                  <a:schemeClr val="tx1"/>
                </a:solidFill>
              </a:rPr>
              <a:t>Hispanic</a:t>
            </a:r>
            <a:r>
              <a:rPr lang="sv-SE" sz="1300" dirty="0">
                <a:solidFill>
                  <a:schemeClr val="tx1"/>
                </a:solidFill>
              </a:rPr>
              <a:t> </a:t>
            </a:r>
            <a:r>
              <a:rPr lang="sv-SE" sz="1300" dirty="0" err="1">
                <a:solidFill>
                  <a:schemeClr val="tx1"/>
                </a:solidFill>
              </a:rPr>
              <a:t>Latino</a:t>
            </a:r>
            <a:r>
              <a:rPr lang="sv-SE" sz="1300" dirty="0">
                <a:solidFill>
                  <a:schemeClr val="tx1"/>
                </a:solidFill>
              </a:rPr>
              <a:t>, the </a:t>
            </a:r>
            <a:r>
              <a:rPr lang="sv-SE" sz="1300" dirty="0" err="1">
                <a:solidFill>
                  <a:schemeClr val="tx1"/>
                </a:solidFill>
              </a:rPr>
              <a:t>average</a:t>
            </a:r>
            <a:r>
              <a:rPr lang="sv-SE" sz="1300" dirty="0">
                <a:solidFill>
                  <a:schemeClr val="tx1"/>
                </a:solidFill>
              </a:rPr>
              <a:t> </a:t>
            </a:r>
            <a:r>
              <a:rPr lang="sv-SE" sz="1300" dirty="0" err="1">
                <a:solidFill>
                  <a:schemeClr val="tx1"/>
                </a:solidFill>
              </a:rPr>
              <a:t>salary</a:t>
            </a:r>
            <a:r>
              <a:rPr lang="sv-SE" sz="1300" dirty="0">
                <a:solidFill>
                  <a:schemeClr val="tx1"/>
                </a:solidFill>
              </a:rPr>
              <a:t> </a:t>
            </a:r>
            <a:r>
              <a:rPr lang="sv-SE" sz="1300" dirty="0" err="1">
                <a:solidFill>
                  <a:schemeClr val="tx1"/>
                </a:solidFill>
              </a:rPr>
              <a:t>between</a:t>
            </a:r>
            <a:r>
              <a:rPr lang="sv-SE" sz="1300" dirty="0">
                <a:solidFill>
                  <a:schemeClr val="tx1"/>
                </a:solidFill>
              </a:rPr>
              <a:t> the </a:t>
            </a:r>
            <a:r>
              <a:rPr lang="sv-SE" sz="1300" dirty="0" err="1">
                <a:solidFill>
                  <a:schemeClr val="tx1"/>
                </a:solidFill>
              </a:rPr>
              <a:t>genders</a:t>
            </a:r>
            <a:r>
              <a:rPr lang="sv-SE" sz="1300" dirty="0">
                <a:solidFill>
                  <a:schemeClr val="tx1"/>
                </a:solidFill>
              </a:rPr>
              <a:t> </a:t>
            </a:r>
            <a:r>
              <a:rPr lang="sv-SE" sz="1300" dirty="0" err="1">
                <a:solidFill>
                  <a:schemeClr val="tx1"/>
                </a:solidFill>
              </a:rPr>
              <a:t>are</a:t>
            </a:r>
            <a:r>
              <a:rPr lang="sv-SE" sz="1300" dirty="0">
                <a:solidFill>
                  <a:schemeClr val="tx1"/>
                </a:solidFill>
              </a:rPr>
              <a:t> </a:t>
            </a:r>
            <a:r>
              <a:rPr lang="sv-SE" sz="1300" dirty="0" err="1">
                <a:solidFill>
                  <a:schemeClr val="tx1"/>
                </a:solidFill>
              </a:rPr>
              <a:t>nearly</a:t>
            </a:r>
            <a:r>
              <a:rPr lang="sv-SE" sz="1300" dirty="0">
                <a:solidFill>
                  <a:schemeClr val="tx1"/>
                </a:solidFill>
              </a:rPr>
              <a:t> </a:t>
            </a:r>
            <a:r>
              <a:rPr lang="sv-SE" sz="1300" dirty="0" err="1">
                <a:solidFill>
                  <a:schemeClr val="tx1"/>
                </a:solidFill>
              </a:rPr>
              <a:t>equal</a:t>
            </a:r>
            <a:r>
              <a:rPr lang="sv-SE" sz="1300" dirty="0">
                <a:solidFill>
                  <a:schemeClr val="tx1"/>
                </a:solidFill>
              </a:rPr>
              <a:t>, and </a:t>
            </a:r>
            <a:r>
              <a:rPr lang="sv-SE" sz="1300" dirty="0" err="1">
                <a:solidFill>
                  <a:schemeClr val="tx1"/>
                </a:solidFill>
              </a:rPr>
              <a:t>there</a:t>
            </a:r>
            <a:r>
              <a:rPr lang="sv-SE" sz="1300" dirty="0">
                <a:solidFill>
                  <a:schemeClr val="tx1"/>
                </a:solidFill>
              </a:rPr>
              <a:t> </a:t>
            </a:r>
            <a:r>
              <a:rPr lang="sv-SE" sz="1300" dirty="0" err="1">
                <a:solidFill>
                  <a:schemeClr val="tx1"/>
                </a:solidFill>
              </a:rPr>
              <a:t>are</a:t>
            </a:r>
            <a:r>
              <a:rPr lang="sv-SE" sz="1300" dirty="0">
                <a:solidFill>
                  <a:schemeClr val="tx1"/>
                </a:solidFill>
              </a:rPr>
              <a:t> </a:t>
            </a:r>
            <a:r>
              <a:rPr lang="sv-SE" sz="1300" dirty="0" err="1">
                <a:solidFill>
                  <a:schemeClr val="tx1"/>
                </a:solidFill>
              </a:rPr>
              <a:t>plenty</a:t>
            </a:r>
            <a:r>
              <a:rPr lang="sv-SE" sz="1300" dirty="0">
                <a:solidFill>
                  <a:schemeClr val="tx1"/>
                </a:solidFill>
              </a:rPr>
              <a:t> </a:t>
            </a:r>
            <a:r>
              <a:rPr lang="sv-SE" sz="1300" dirty="0" err="1">
                <a:solidFill>
                  <a:schemeClr val="tx1"/>
                </a:solidFill>
              </a:rPr>
              <a:t>of</a:t>
            </a:r>
            <a:r>
              <a:rPr lang="sv-SE" sz="1300" dirty="0">
                <a:solidFill>
                  <a:schemeClr val="tx1"/>
                </a:solidFill>
              </a:rPr>
              <a:t> </a:t>
            </a:r>
            <a:r>
              <a:rPr lang="sv-SE" sz="1300" dirty="0" err="1">
                <a:solidFill>
                  <a:schemeClr val="tx1"/>
                </a:solidFill>
              </a:rPr>
              <a:t>people</a:t>
            </a:r>
            <a:r>
              <a:rPr lang="sv-SE" sz="1300" dirty="0">
                <a:solidFill>
                  <a:schemeClr val="tx1"/>
                </a:solidFill>
              </a:rPr>
              <a:t> </a:t>
            </a:r>
            <a:r>
              <a:rPr lang="sv-SE" sz="1300" dirty="0" err="1">
                <a:solidFill>
                  <a:schemeClr val="tx1"/>
                </a:solidFill>
              </a:rPr>
              <a:t>able</a:t>
            </a:r>
            <a:r>
              <a:rPr lang="sv-SE" sz="1300" dirty="0">
                <a:solidFill>
                  <a:schemeClr val="tx1"/>
                </a:solidFill>
              </a:rPr>
              <a:t> to </a:t>
            </a:r>
            <a:r>
              <a:rPr lang="sv-SE" sz="1300" dirty="0" err="1">
                <a:solidFill>
                  <a:schemeClr val="tx1"/>
                </a:solidFill>
              </a:rPr>
              <a:t>exceed</a:t>
            </a:r>
            <a:r>
              <a:rPr lang="sv-SE" sz="1300" dirty="0">
                <a:solidFill>
                  <a:schemeClr val="tx1"/>
                </a:solidFill>
              </a:rPr>
              <a:t> </a:t>
            </a:r>
            <a:r>
              <a:rPr lang="sv-SE" sz="1300" dirty="0" err="1">
                <a:solidFill>
                  <a:schemeClr val="tx1"/>
                </a:solidFill>
              </a:rPr>
              <a:t>work</a:t>
            </a:r>
            <a:r>
              <a:rPr lang="sv-SE" sz="1300" dirty="0">
                <a:solidFill>
                  <a:schemeClr val="tx1"/>
                </a:solidFill>
              </a:rPr>
              <a:t> </a:t>
            </a:r>
            <a:r>
              <a:rPr lang="sv-SE" sz="1300" dirty="0" err="1">
                <a:solidFill>
                  <a:schemeClr val="tx1"/>
                </a:solidFill>
              </a:rPr>
              <a:t>expectations</a:t>
            </a:r>
            <a:r>
              <a:rPr lang="sv-SE" sz="1300" dirty="0">
                <a:solidFill>
                  <a:schemeClr val="tx1"/>
                </a:solidFill>
              </a:rPr>
              <a:t> </a:t>
            </a:r>
            <a:r>
              <a:rPr lang="sv-SE" sz="1300" dirty="0" err="1">
                <a:solidFill>
                  <a:schemeClr val="tx1"/>
                </a:solidFill>
              </a:rPr>
              <a:t>while</a:t>
            </a:r>
            <a:r>
              <a:rPr lang="sv-SE" sz="1300" dirty="0">
                <a:solidFill>
                  <a:schemeClr val="tx1"/>
                </a:solidFill>
              </a:rPr>
              <a:t> still </a:t>
            </a:r>
            <a:r>
              <a:rPr lang="sv-SE" sz="1300" dirty="0" err="1">
                <a:solidFill>
                  <a:schemeClr val="tx1"/>
                </a:solidFill>
              </a:rPr>
              <a:t>maintaining</a:t>
            </a:r>
            <a:r>
              <a:rPr lang="sv-SE" sz="1300" dirty="0">
                <a:solidFill>
                  <a:schemeClr val="tx1"/>
                </a:solidFill>
              </a:rPr>
              <a:t> mental </a:t>
            </a:r>
            <a:r>
              <a:rPr lang="sv-SE" sz="1300" dirty="0" err="1">
                <a:solidFill>
                  <a:schemeClr val="tx1"/>
                </a:solidFill>
              </a:rPr>
              <a:t>balance</a:t>
            </a:r>
            <a:r>
              <a:rPr lang="sv-SE" sz="1300" dirty="0">
                <a:solidFill>
                  <a:schemeClr val="tx1"/>
                </a:solidFill>
              </a:rPr>
              <a:t> and </a:t>
            </a:r>
            <a:r>
              <a:rPr lang="sv-SE" sz="1300" dirty="0" err="1">
                <a:solidFill>
                  <a:schemeClr val="tx1"/>
                </a:solidFill>
              </a:rPr>
              <a:t>satisfaction</a:t>
            </a:r>
            <a:r>
              <a:rPr lang="sv-SE" sz="1300" dirty="0">
                <a:solidFill>
                  <a:schemeClr val="tx1"/>
                </a:solidFill>
              </a:rPr>
              <a:t>. </a:t>
            </a:r>
            <a:r>
              <a:rPr lang="en-US" sz="1300" dirty="0">
                <a:solidFill>
                  <a:schemeClr val="tx1"/>
                </a:solidFill>
              </a:rPr>
              <a:t>They do however need to hire a new person responsible for entering data</a:t>
            </a:r>
            <a:endParaRPr lang="sv-SE" sz="1300" dirty="0">
              <a:solidFill>
                <a:schemeClr val="tx1"/>
              </a:solidFill>
            </a:endParaRPr>
          </a:p>
          <a:p>
            <a:pPr marL="0" indent="0">
              <a:buNone/>
            </a:pPr>
            <a:r>
              <a:rPr lang="en-US" sz="1300" dirty="0">
                <a:solidFill>
                  <a:schemeClr val="tx1"/>
                </a:solidFill>
              </a:rPr>
              <a:t>All but one of the unhappy people are working in Production. I believe this is the biggest telltale sign here. Is it possible to be a happy high performer in Production? Yes, 8 of the happy high performers are! It seems possible with rather frequent performance reviews as well as making an effort to not be late and staying mentally active outside of work. But in general, the unhappiest people are all in production where there also only have been 4 special projects in the lifetime of the organization*. Maybe there needs to be some improvements to Production? Within production, all the unhappy people are also Production Technician except for one Production Manager*. Having a manager position in and of itself will not make you happy</a:t>
            </a:r>
          </a:p>
          <a:p>
            <a:r>
              <a:rPr lang="en-US" sz="1300" dirty="0">
                <a:solidFill>
                  <a:schemeClr val="tx1"/>
                </a:solidFill>
              </a:rPr>
              <a:t>Perhaps the biggest thing to take notice to from the unhappy people is that among those 16 there are actually 3 people that at the latest registration of employee satisfaction scored a 5*! Yet they quit the organization due to unhappiness. Numbers aren't everything. We are human after all</a:t>
            </a:r>
            <a:endParaRPr lang="sv-SE" sz="1300" dirty="0">
              <a:solidFill>
                <a:schemeClr val="tx1"/>
              </a:solidFill>
            </a:endParaRPr>
          </a:p>
          <a:p>
            <a:pPr marL="0" indent="0">
              <a:buNone/>
            </a:pPr>
            <a:r>
              <a:rPr lang="sv-SE" sz="1300" dirty="0" err="1">
                <a:solidFill>
                  <a:schemeClr val="tx1"/>
                </a:solidFill>
              </a:rPr>
              <a:t>Some</a:t>
            </a:r>
            <a:r>
              <a:rPr lang="sv-SE" sz="1300" dirty="0">
                <a:solidFill>
                  <a:schemeClr val="tx1"/>
                </a:solidFill>
              </a:rPr>
              <a:t> </a:t>
            </a:r>
            <a:r>
              <a:rPr lang="sv-SE" sz="1300" dirty="0" err="1">
                <a:solidFill>
                  <a:schemeClr val="tx1"/>
                </a:solidFill>
              </a:rPr>
              <a:t>lessons</a:t>
            </a:r>
            <a:r>
              <a:rPr lang="sv-SE" sz="1300" dirty="0">
                <a:solidFill>
                  <a:schemeClr val="tx1"/>
                </a:solidFill>
              </a:rPr>
              <a:t> from </a:t>
            </a:r>
            <a:r>
              <a:rPr lang="sv-SE" sz="1300" dirty="0" err="1">
                <a:solidFill>
                  <a:schemeClr val="tx1"/>
                </a:solidFill>
              </a:rPr>
              <a:t>this</a:t>
            </a:r>
            <a:r>
              <a:rPr lang="sv-SE" sz="1300" dirty="0">
                <a:solidFill>
                  <a:schemeClr val="tx1"/>
                </a:solidFill>
              </a:rPr>
              <a:t> </a:t>
            </a:r>
            <a:r>
              <a:rPr lang="sv-SE" sz="1300" dirty="0" err="1">
                <a:solidFill>
                  <a:schemeClr val="tx1"/>
                </a:solidFill>
              </a:rPr>
              <a:t>dataset</a:t>
            </a:r>
            <a:r>
              <a:rPr lang="sv-SE" sz="1300" dirty="0">
                <a:solidFill>
                  <a:schemeClr val="tx1"/>
                </a:solidFill>
              </a:rPr>
              <a:t> </a:t>
            </a:r>
            <a:r>
              <a:rPr lang="sv-SE" sz="1300" dirty="0" err="1">
                <a:solidFill>
                  <a:schemeClr val="tx1"/>
                </a:solidFill>
              </a:rPr>
              <a:t>analysis</a:t>
            </a:r>
            <a:r>
              <a:rPr lang="sv-SE" sz="1300" dirty="0">
                <a:solidFill>
                  <a:schemeClr val="tx1"/>
                </a:solidFill>
              </a:rPr>
              <a:t> </a:t>
            </a:r>
            <a:r>
              <a:rPr lang="sv-SE" sz="1300" dirty="0" err="1">
                <a:solidFill>
                  <a:schemeClr val="tx1"/>
                </a:solidFill>
              </a:rPr>
              <a:t>that</a:t>
            </a:r>
            <a:r>
              <a:rPr lang="sv-SE" sz="1300" dirty="0">
                <a:solidFill>
                  <a:schemeClr val="tx1"/>
                </a:solidFill>
              </a:rPr>
              <a:t> </a:t>
            </a:r>
            <a:r>
              <a:rPr lang="sv-SE" sz="1300" dirty="0" err="1">
                <a:solidFill>
                  <a:schemeClr val="tx1"/>
                </a:solidFill>
              </a:rPr>
              <a:t>we</a:t>
            </a:r>
            <a:r>
              <a:rPr lang="sv-SE" sz="1300" dirty="0">
                <a:solidFill>
                  <a:schemeClr val="tx1"/>
                </a:solidFill>
              </a:rPr>
              <a:t> all </a:t>
            </a:r>
            <a:r>
              <a:rPr lang="sv-SE" sz="1300" dirty="0" err="1">
                <a:solidFill>
                  <a:schemeClr val="tx1"/>
                </a:solidFill>
              </a:rPr>
              <a:t>can</a:t>
            </a:r>
            <a:r>
              <a:rPr lang="sv-SE" sz="1300" dirty="0">
                <a:solidFill>
                  <a:schemeClr val="tx1"/>
                </a:solidFill>
              </a:rPr>
              <a:t> </a:t>
            </a:r>
            <a:r>
              <a:rPr lang="sv-SE" sz="1300" dirty="0" err="1">
                <a:solidFill>
                  <a:schemeClr val="tx1"/>
                </a:solidFill>
              </a:rPr>
              <a:t>remind</a:t>
            </a:r>
            <a:r>
              <a:rPr lang="sv-SE" sz="1300" dirty="0">
                <a:solidFill>
                  <a:schemeClr val="tx1"/>
                </a:solidFill>
              </a:rPr>
              <a:t> </a:t>
            </a:r>
            <a:r>
              <a:rPr lang="sv-SE" sz="1300" dirty="0" err="1">
                <a:solidFill>
                  <a:schemeClr val="tx1"/>
                </a:solidFill>
              </a:rPr>
              <a:t>ourselves</a:t>
            </a:r>
            <a:r>
              <a:rPr lang="sv-SE" sz="1300" dirty="0">
                <a:solidFill>
                  <a:schemeClr val="tx1"/>
                </a:solidFill>
              </a:rPr>
              <a:t> </a:t>
            </a:r>
            <a:r>
              <a:rPr lang="sv-SE" sz="1300" dirty="0" err="1">
                <a:solidFill>
                  <a:schemeClr val="tx1"/>
                </a:solidFill>
              </a:rPr>
              <a:t>of</a:t>
            </a:r>
            <a:r>
              <a:rPr lang="sv-SE" sz="1300" dirty="0">
                <a:solidFill>
                  <a:schemeClr val="tx1"/>
                </a:solidFill>
              </a:rPr>
              <a:t> from </a:t>
            </a:r>
            <a:r>
              <a:rPr lang="sv-SE" sz="1300" dirty="0" err="1">
                <a:solidFill>
                  <a:schemeClr val="tx1"/>
                </a:solidFill>
              </a:rPr>
              <a:t>time</a:t>
            </a:r>
            <a:r>
              <a:rPr lang="sv-SE" sz="1300" dirty="0">
                <a:solidFill>
                  <a:schemeClr val="tx1"/>
                </a:solidFill>
              </a:rPr>
              <a:t> to </a:t>
            </a:r>
            <a:r>
              <a:rPr lang="sv-SE" sz="1300" dirty="0" err="1">
                <a:solidFill>
                  <a:schemeClr val="tx1"/>
                </a:solidFill>
              </a:rPr>
              <a:t>time</a:t>
            </a:r>
            <a:r>
              <a:rPr lang="sv-SE" sz="1300" dirty="0">
                <a:solidFill>
                  <a:schemeClr val="tx1"/>
                </a:solidFill>
              </a:rPr>
              <a:t>:</a:t>
            </a:r>
          </a:p>
          <a:p>
            <a:pPr marL="285750" indent="-285750">
              <a:buFont typeface="Arial" panose="020B0604020202020204" pitchFamily="34" charset="0"/>
              <a:buChar char="•"/>
            </a:pPr>
            <a:r>
              <a:rPr lang="sv-SE" sz="1300" dirty="0">
                <a:solidFill>
                  <a:schemeClr val="tx1"/>
                </a:solidFill>
              </a:rPr>
              <a:t>It </a:t>
            </a:r>
            <a:r>
              <a:rPr lang="sv-SE" sz="1300" dirty="0" err="1">
                <a:solidFill>
                  <a:schemeClr val="tx1"/>
                </a:solidFill>
              </a:rPr>
              <a:t>takes</a:t>
            </a:r>
            <a:r>
              <a:rPr lang="sv-SE" sz="1300" dirty="0">
                <a:solidFill>
                  <a:schemeClr val="tx1"/>
                </a:solidFill>
              </a:rPr>
              <a:t> </a:t>
            </a:r>
            <a:r>
              <a:rPr lang="sv-SE" sz="1300" dirty="0" err="1">
                <a:solidFill>
                  <a:schemeClr val="tx1"/>
                </a:solidFill>
              </a:rPr>
              <a:t>time</a:t>
            </a:r>
            <a:r>
              <a:rPr lang="sv-SE" sz="1300" dirty="0">
                <a:solidFill>
                  <a:schemeClr val="tx1"/>
                </a:solidFill>
              </a:rPr>
              <a:t> (and </a:t>
            </a:r>
            <a:r>
              <a:rPr lang="sv-SE" sz="1300" dirty="0" err="1">
                <a:solidFill>
                  <a:schemeClr val="tx1"/>
                </a:solidFill>
              </a:rPr>
              <a:t>effort</a:t>
            </a:r>
            <a:r>
              <a:rPr lang="sv-SE" sz="1300" dirty="0">
                <a:solidFill>
                  <a:schemeClr val="tx1"/>
                </a:solidFill>
              </a:rPr>
              <a:t>) to get </a:t>
            </a:r>
            <a:r>
              <a:rPr lang="sv-SE" sz="1300" dirty="0" err="1">
                <a:solidFill>
                  <a:schemeClr val="tx1"/>
                </a:solidFill>
              </a:rPr>
              <a:t>truly</a:t>
            </a:r>
            <a:r>
              <a:rPr lang="sv-SE" sz="1300" dirty="0">
                <a:solidFill>
                  <a:schemeClr val="tx1"/>
                </a:solidFill>
              </a:rPr>
              <a:t> </a:t>
            </a:r>
            <a:r>
              <a:rPr lang="sv-SE" sz="1300" dirty="0" err="1">
                <a:solidFill>
                  <a:schemeClr val="tx1"/>
                </a:solidFill>
              </a:rPr>
              <a:t>integrated</a:t>
            </a:r>
            <a:r>
              <a:rPr lang="sv-SE" sz="1300" dirty="0">
                <a:solidFill>
                  <a:schemeClr val="tx1"/>
                </a:solidFill>
              </a:rPr>
              <a:t> and feeling a sense </a:t>
            </a:r>
            <a:r>
              <a:rPr lang="sv-SE" sz="1300" dirty="0" err="1">
                <a:solidFill>
                  <a:schemeClr val="tx1"/>
                </a:solidFill>
              </a:rPr>
              <a:t>of</a:t>
            </a:r>
            <a:r>
              <a:rPr lang="sv-SE" sz="1300" dirty="0">
                <a:solidFill>
                  <a:schemeClr val="tx1"/>
                </a:solidFill>
              </a:rPr>
              <a:t> </a:t>
            </a:r>
            <a:r>
              <a:rPr lang="sv-SE" sz="1300" dirty="0" err="1">
                <a:solidFill>
                  <a:schemeClr val="tx1"/>
                </a:solidFill>
              </a:rPr>
              <a:t>belonging</a:t>
            </a:r>
            <a:r>
              <a:rPr lang="sv-SE" sz="1300" dirty="0">
                <a:solidFill>
                  <a:schemeClr val="tx1"/>
                </a:solidFill>
              </a:rPr>
              <a:t> in a </a:t>
            </a:r>
            <a:r>
              <a:rPr lang="sv-SE" sz="1300" dirty="0" err="1">
                <a:solidFill>
                  <a:schemeClr val="tx1"/>
                </a:solidFill>
              </a:rPr>
              <a:t>company</a:t>
            </a:r>
            <a:r>
              <a:rPr lang="sv-SE" sz="1300" dirty="0">
                <a:solidFill>
                  <a:schemeClr val="tx1"/>
                </a:solidFill>
              </a:rPr>
              <a:t>. </a:t>
            </a:r>
            <a:r>
              <a:rPr lang="sv-SE" sz="1300" dirty="0" err="1">
                <a:solidFill>
                  <a:schemeClr val="tx1"/>
                </a:solidFill>
              </a:rPr>
              <a:t>Without</a:t>
            </a:r>
            <a:r>
              <a:rPr lang="sv-SE" sz="1300" dirty="0">
                <a:solidFill>
                  <a:schemeClr val="tx1"/>
                </a:solidFill>
              </a:rPr>
              <a:t> </a:t>
            </a:r>
            <a:r>
              <a:rPr lang="sv-SE" sz="1300" dirty="0" err="1">
                <a:solidFill>
                  <a:schemeClr val="tx1"/>
                </a:solidFill>
              </a:rPr>
              <a:t>effort</a:t>
            </a:r>
            <a:r>
              <a:rPr lang="sv-SE" sz="1300" dirty="0">
                <a:solidFill>
                  <a:schemeClr val="tx1"/>
                </a:solidFill>
              </a:rPr>
              <a:t>, it </a:t>
            </a:r>
            <a:r>
              <a:rPr lang="sv-SE" sz="1300" dirty="0" err="1">
                <a:solidFill>
                  <a:schemeClr val="tx1"/>
                </a:solidFill>
              </a:rPr>
              <a:t>can</a:t>
            </a:r>
            <a:r>
              <a:rPr lang="sv-SE" sz="1300" dirty="0">
                <a:solidFill>
                  <a:schemeClr val="tx1"/>
                </a:solidFill>
              </a:rPr>
              <a:t> </a:t>
            </a:r>
            <a:r>
              <a:rPr lang="sv-SE" sz="1300" dirty="0" err="1">
                <a:solidFill>
                  <a:schemeClr val="tx1"/>
                </a:solidFill>
              </a:rPr>
              <a:t>quite</a:t>
            </a:r>
            <a:r>
              <a:rPr lang="sv-SE" sz="1300" dirty="0">
                <a:solidFill>
                  <a:schemeClr val="tx1"/>
                </a:solidFill>
              </a:rPr>
              <a:t> </a:t>
            </a:r>
            <a:r>
              <a:rPr lang="sv-SE" sz="1300" dirty="0" err="1">
                <a:solidFill>
                  <a:schemeClr val="tx1"/>
                </a:solidFill>
              </a:rPr>
              <a:t>easily</a:t>
            </a:r>
            <a:r>
              <a:rPr lang="sv-SE" sz="1300" dirty="0">
                <a:solidFill>
                  <a:schemeClr val="tx1"/>
                </a:solidFill>
              </a:rPr>
              <a:t> </a:t>
            </a:r>
            <a:r>
              <a:rPr lang="sv-SE" sz="1300" dirty="0" err="1">
                <a:solidFill>
                  <a:schemeClr val="tx1"/>
                </a:solidFill>
              </a:rPr>
              <a:t>lead</a:t>
            </a:r>
            <a:r>
              <a:rPr lang="sv-SE" sz="1300" dirty="0">
                <a:solidFill>
                  <a:schemeClr val="tx1"/>
                </a:solidFill>
              </a:rPr>
              <a:t> down a </a:t>
            </a:r>
            <a:r>
              <a:rPr lang="sv-SE" sz="1300" dirty="0" err="1">
                <a:solidFill>
                  <a:schemeClr val="tx1"/>
                </a:solidFill>
              </a:rPr>
              <a:t>path</a:t>
            </a:r>
            <a:r>
              <a:rPr lang="sv-SE" sz="1300" dirty="0">
                <a:solidFill>
                  <a:schemeClr val="tx1"/>
                </a:solidFill>
              </a:rPr>
              <a:t> </a:t>
            </a:r>
            <a:r>
              <a:rPr lang="sv-SE" sz="1300" dirty="0" err="1">
                <a:solidFill>
                  <a:schemeClr val="tx1"/>
                </a:solidFill>
              </a:rPr>
              <a:t>of</a:t>
            </a:r>
            <a:r>
              <a:rPr lang="sv-SE" sz="1300" dirty="0">
                <a:solidFill>
                  <a:schemeClr val="tx1"/>
                </a:solidFill>
              </a:rPr>
              <a:t> </a:t>
            </a:r>
            <a:r>
              <a:rPr lang="sv-SE" sz="1300" dirty="0" err="1">
                <a:solidFill>
                  <a:schemeClr val="tx1"/>
                </a:solidFill>
              </a:rPr>
              <a:t>complacency</a:t>
            </a:r>
            <a:r>
              <a:rPr lang="sv-SE" sz="1300" dirty="0">
                <a:solidFill>
                  <a:schemeClr val="tx1"/>
                </a:solidFill>
              </a:rPr>
              <a:t> and feeling stuck in </a:t>
            </a:r>
            <a:r>
              <a:rPr lang="sv-SE" sz="1300" dirty="0" err="1">
                <a:solidFill>
                  <a:schemeClr val="tx1"/>
                </a:solidFill>
              </a:rPr>
              <a:t>life</a:t>
            </a:r>
            <a:r>
              <a:rPr lang="sv-SE" sz="1300" dirty="0">
                <a:solidFill>
                  <a:schemeClr val="tx1"/>
                </a:solidFill>
              </a:rPr>
              <a:t>.</a:t>
            </a:r>
          </a:p>
          <a:p>
            <a:pPr marL="285750" indent="-285750">
              <a:buFont typeface="Arial" panose="020B0604020202020204" pitchFamily="34" charset="0"/>
              <a:buChar char="•"/>
            </a:pPr>
            <a:r>
              <a:rPr lang="sv-SE" sz="1300" dirty="0">
                <a:solidFill>
                  <a:schemeClr val="tx1"/>
                </a:solidFill>
              </a:rPr>
              <a:t>Money </a:t>
            </a:r>
            <a:r>
              <a:rPr lang="sv-SE" sz="1300" dirty="0" err="1">
                <a:solidFill>
                  <a:schemeClr val="tx1"/>
                </a:solidFill>
              </a:rPr>
              <a:t>doesn’t</a:t>
            </a:r>
            <a:r>
              <a:rPr lang="sv-SE" sz="1300" dirty="0">
                <a:solidFill>
                  <a:schemeClr val="tx1"/>
                </a:solidFill>
              </a:rPr>
              <a:t> </a:t>
            </a:r>
            <a:r>
              <a:rPr lang="sv-SE" sz="1300" dirty="0" err="1">
                <a:solidFill>
                  <a:schemeClr val="tx1"/>
                </a:solidFill>
              </a:rPr>
              <a:t>equal</a:t>
            </a:r>
            <a:r>
              <a:rPr lang="sv-SE" sz="1300" dirty="0">
                <a:solidFill>
                  <a:schemeClr val="tx1"/>
                </a:solidFill>
              </a:rPr>
              <a:t> </a:t>
            </a:r>
            <a:r>
              <a:rPr lang="sv-SE" sz="1300" dirty="0" err="1">
                <a:solidFill>
                  <a:schemeClr val="tx1"/>
                </a:solidFill>
              </a:rPr>
              <a:t>happiness</a:t>
            </a:r>
            <a:r>
              <a:rPr lang="sv-SE" sz="1300" dirty="0">
                <a:solidFill>
                  <a:schemeClr val="tx1"/>
                </a:solidFill>
              </a:rPr>
              <a:t> </a:t>
            </a:r>
            <a:r>
              <a:rPr lang="sv-SE" sz="1300" dirty="0" err="1">
                <a:solidFill>
                  <a:schemeClr val="tx1"/>
                </a:solidFill>
              </a:rPr>
              <a:t>but</a:t>
            </a:r>
            <a:r>
              <a:rPr lang="sv-SE" sz="1300" dirty="0">
                <a:solidFill>
                  <a:schemeClr val="tx1"/>
                </a:solidFill>
              </a:rPr>
              <a:t> is </a:t>
            </a:r>
            <a:r>
              <a:rPr lang="sv-SE" sz="1300" dirty="0" err="1">
                <a:solidFill>
                  <a:schemeClr val="tx1"/>
                </a:solidFill>
              </a:rPr>
              <a:t>rather</a:t>
            </a:r>
            <a:r>
              <a:rPr lang="sv-SE" sz="1300" dirty="0">
                <a:solidFill>
                  <a:schemeClr val="tx1"/>
                </a:solidFill>
              </a:rPr>
              <a:t> a </a:t>
            </a:r>
            <a:r>
              <a:rPr lang="sv-SE" sz="1300" dirty="0" err="1">
                <a:solidFill>
                  <a:schemeClr val="tx1"/>
                </a:solidFill>
              </a:rPr>
              <a:t>gateway</a:t>
            </a:r>
            <a:r>
              <a:rPr lang="sv-SE" sz="1300" dirty="0">
                <a:solidFill>
                  <a:schemeClr val="tx1"/>
                </a:solidFill>
              </a:rPr>
              <a:t> to </a:t>
            </a:r>
            <a:r>
              <a:rPr lang="sv-SE" sz="1300" dirty="0" err="1">
                <a:solidFill>
                  <a:schemeClr val="tx1"/>
                </a:solidFill>
              </a:rPr>
              <a:t>more</a:t>
            </a:r>
            <a:r>
              <a:rPr lang="sv-SE" sz="1300" dirty="0">
                <a:solidFill>
                  <a:schemeClr val="tx1"/>
                </a:solidFill>
              </a:rPr>
              <a:t> </a:t>
            </a:r>
            <a:r>
              <a:rPr lang="sv-SE" sz="1300" dirty="0" err="1">
                <a:solidFill>
                  <a:schemeClr val="tx1"/>
                </a:solidFill>
              </a:rPr>
              <a:t>stability</a:t>
            </a:r>
            <a:r>
              <a:rPr lang="sv-SE" sz="1300" dirty="0">
                <a:solidFill>
                  <a:schemeClr val="tx1"/>
                </a:solidFill>
              </a:rPr>
              <a:t> and </a:t>
            </a:r>
            <a:r>
              <a:rPr lang="sv-SE" sz="1300" dirty="0" err="1">
                <a:solidFill>
                  <a:schemeClr val="tx1"/>
                </a:solidFill>
              </a:rPr>
              <a:t>time</a:t>
            </a:r>
            <a:r>
              <a:rPr lang="sv-SE" sz="1300" dirty="0">
                <a:solidFill>
                  <a:schemeClr val="tx1"/>
                </a:solidFill>
              </a:rPr>
              <a:t> for </a:t>
            </a:r>
            <a:r>
              <a:rPr lang="sv-SE" sz="1300" dirty="0" err="1">
                <a:solidFill>
                  <a:schemeClr val="tx1"/>
                </a:solidFill>
              </a:rPr>
              <a:t>loved</a:t>
            </a:r>
            <a:r>
              <a:rPr lang="sv-SE" sz="1300" dirty="0">
                <a:solidFill>
                  <a:schemeClr val="tx1"/>
                </a:solidFill>
              </a:rPr>
              <a:t> </a:t>
            </a:r>
            <a:r>
              <a:rPr lang="sv-SE" sz="1300" dirty="0" err="1">
                <a:solidFill>
                  <a:schemeClr val="tx1"/>
                </a:solidFill>
              </a:rPr>
              <a:t>ones</a:t>
            </a:r>
            <a:r>
              <a:rPr lang="sv-SE" sz="1300" dirty="0">
                <a:solidFill>
                  <a:schemeClr val="tx1"/>
                </a:solidFill>
              </a:rPr>
              <a:t> and </a:t>
            </a:r>
            <a:r>
              <a:rPr lang="sv-SE" sz="1300" dirty="0" err="1">
                <a:solidFill>
                  <a:schemeClr val="tx1"/>
                </a:solidFill>
              </a:rPr>
              <a:t>reflection</a:t>
            </a:r>
            <a:r>
              <a:rPr lang="sv-SE" sz="1300" dirty="0">
                <a:solidFill>
                  <a:schemeClr val="tx1"/>
                </a:solidFill>
              </a:rPr>
              <a:t>. </a:t>
            </a:r>
            <a:r>
              <a:rPr lang="sv-SE" sz="1300" dirty="0" err="1">
                <a:solidFill>
                  <a:schemeClr val="tx1"/>
                </a:solidFill>
              </a:rPr>
              <a:t>Work</a:t>
            </a:r>
            <a:r>
              <a:rPr lang="sv-SE" sz="1300" dirty="0">
                <a:solidFill>
                  <a:schemeClr val="tx1"/>
                </a:solidFill>
              </a:rPr>
              <a:t> </a:t>
            </a:r>
            <a:r>
              <a:rPr lang="sv-SE" sz="1300" dirty="0" err="1">
                <a:solidFill>
                  <a:schemeClr val="tx1"/>
                </a:solidFill>
              </a:rPr>
              <a:t>isn’t</a:t>
            </a:r>
            <a:r>
              <a:rPr lang="sv-SE" sz="1300" dirty="0">
                <a:solidFill>
                  <a:schemeClr val="tx1"/>
                </a:solidFill>
              </a:rPr>
              <a:t> </a:t>
            </a:r>
            <a:r>
              <a:rPr lang="sv-SE" sz="1300" dirty="0" err="1">
                <a:solidFill>
                  <a:schemeClr val="tx1"/>
                </a:solidFill>
              </a:rPr>
              <a:t>everything</a:t>
            </a:r>
            <a:r>
              <a:rPr lang="sv-SE" sz="1300" dirty="0">
                <a:solidFill>
                  <a:schemeClr val="tx1"/>
                </a:solidFill>
              </a:rPr>
              <a:t> in </a:t>
            </a:r>
            <a:r>
              <a:rPr lang="sv-SE" sz="1300" dirty="0" err="1">
                <a:solidFill>
                  <a:schemeClr val="tx1"/>
                </a:solidFill>
              </a:rPr>
              <a:t>life</a:t>
            </a:r>
            <a:endParaRPr lang="sv-SE" sz="1300" dirty="0">
              <a:solidFill>
                <a:schemeClr val="tx1"/>
              </a:solidFill>
            </a:endParaRPr>
          </a:p>
          <a:p>
            <a:pPr marL="285750" indent="-285750">
              <a:buFont typeface="Arial" panose="020B0604020202020204" pitchFamily="34" charset="0"/>
              <a:buChar char="•"/>
            </a:pPr>
            <a:endParaRPr lang="sv-SE" sz="1300" dirty="0">
              <a:solidFill>
                <a:schemeClr val="tx1"/>
              </a:solidFill>
            </a:endParaRPr>
          </a:p>
          <a:p>
            <a:pPr marL="0" indent="0">
              <a:buNone/>
            </a:pPr>
            <a:r>
              <a:rPr lang="sv-SE" sz="1300" dirty="0">
                <a:solidFill>
                  <a:schemeClr val="tx1"/>
                </a:solidFill>
              </a:rPr>
              <a:t>I </a:t>
            </a:r>
            <a:r>
              <a:rPr lang="sv-SE" sz="1300" dirty="0" err="1">
                <a:solidFill>
                  <a:schemeClr val="tx1"/>
                </a:solidFill>
              </a:rPr>
              <a:t>wish</a:t>
            </a:r>
            <a:r>
              <a:rPr lang="sv-SE" sz="1300" dirty="0">
                <a:solidFill>
                  <a:schemeClr val="tx1"/>
                </a:solidFill>
              </a:rPr>
              <a:t> </a:t>
            </a:r>
            <a:r>
              <a:rPr lang="sv-SE" sz="1300" dirty="0" err="1">
                <a:solidFill>
                  <a:schemeClr val="tx1"/>
                </a:solidFill>
              </a:rPr>
              <a:t>everyone</a:t>
            </a:r>
            <a:r>
              <a:rPr lang="sv-SE" sz="1300" dirty="0">
                <a:solidFill>
                  <a:schemeClr val="tx1"/>
                </a:solidFill>
              </a:rPr>
              <a:t> </a:t>
            </a:r>
            <a:r>
              <a:rPr lang="sv-SE" sz="1300" dirty="0" err="1">
                <a:solidFill>
                  <a:schemeClr val="tx1"/>
                </a:solidFill>
              </a:rPr>
              <a:t>reading</a:t>
            </a:r>
            <a:r>
              <a:rPr lang="sv-SE" sz="1300" dirty="0">
                <a:solidFill>
                  <a:schemeClr val="tx1"/>
                </a:solidFill>
              </a:rPr>
              <a:t> </a:t>
            </a:r>
            <a:r>
              <a:rPr lang="sv-SE" sz="1300" dirty="0" err="1">
                <a:solidFill>
                  <a:schemeClr val="tx1"/>
                </a:solidFill>
              </a:rPr>
              <a:t>this</a:t>
            </a:r>
            <a:r>
              <a:rPr lang="sv-SE" sz="1300" dirty="0">
                <a:solidFill>
                  <a:schemeClr val="tx1"/>
                </a:solidFill>
              </a:rPr>
              <a:t> </a:t>
            </a:r>
            <a:r>
              <a:rPr lang="sv-SE" sz="1300" dirty="0" err="1">
                <a:solidFill>
                  <a:schemeClr val="tx1"/>
                </a:solidFill>
              </a:rPr>
              <a:t>agency</a:t>
            </a:r>
            <a:r>
              <a:rPr lang="sv-SE" sz="1300" dirty="0">
                <a:solidFill>
                  <a:schemeClr val="tx1"/>
                </a:solidFill>
              </a:rPr>
              <a:t>, </a:t>
            </a:r>
            <a:r>
              <a:rPr lang="sv-SE" sz="1300" dirty="0" err="1">
                <a:solidFill>
                  <a:schemeClr val="tx1"/>
                </a:solidFill>
              </a:rPr>
              <a:t>gratitude</a:t>
            </a:r>
            <a:r>
              <a:rPr lang="sv-SE" sz="1300" dirty="0">
                <a:solidFill>
                  <a:schemeClr val="tx1"/>
                </a:solidFill>
              </a:rPr>
              <a:t>, </a:t>
            </a:r>
            <a:r>
              <a:rPr lang="sv-SE" sz="1300" dirty="0" err="1">
                <a:solidFill>
                  <a:schemeClr val="tx1"/>
                </a:solidFill>
              </a:rPr>
              <a:t>peace</a:t>
            </a:r>
            <a:r>
              <a:rPr lang="sv-SE" sz="1300" dirty="0">
                <a:solidFill>
                  <a:schemeClr val="tx1"/>
                </a:solidFill>
              </a:rPr>
              <a:t> and </a:t>
            </a:r>
            <a:r>
              <a:rPr lang="sv-SE" sz="1300" dirty="0" err="1">
                <a:solidFill>
                  <a:schemeClr val="tx1"/>
                </a:solidFill>
              </a:rPr>
              <a:t>delight</a:t>
            </a:r>
            <a:r>
              <a:rPr lang="sv-SE" sz="1300" dirty="0">
                <a:solidFill>
                  <a:schemeClr val="tx1"/>
                </a:solidFill>
              </a:rPr>
              <a:t> in </a:t>
            </a:r>
            <a:r>
              <a:rPr lang="sv-SE" sz="1300" dirty="0" err="1">
                <a:solidFill>
                  <a:schemeClr val="tx1"/>
                </a:solidFill>
              </a:rPr>
              <a:t>their</a:t>
            </a:r>
            <a:r>
              <a:rPr lang="sv-SE" sz="1300" dirty="0">
                <a:solidFill>
                  <a:schemeClr val="tx1"/>
                </a:solidFill>
              </a:rPr>
              <a:t> </a:t>
            </a:r>
            <a:r>
              <a:rPr lang="sv-SE" sz="1300" dirty="0" err="1">
                <a:solidFill>
                  <a:schemeClr val="tx1"/>
                </a:solidFill>
              </a:rPr>
              <a:t>life</a:t>
            </a:r>
            <a:r>
              <a:rPr lang="sv-SE" sz="1300" dirty="0">
                <a:solidFill>
                  <a:schemeClr val="tx1"/>
                </a:solidFill>
              </a:rPr>
              <a:t>, </a:t>
            </a:r>
            <a:r>
              <a:rPr lang="sv-SE" sz="1300" dirty="0" err="1">
                <a:solidFill>
                  <a:schemeClr val="tx1"/>
                </a:solidFill>
              </a:rPr>
              <a:t>both</a:t>
            </a:r>
            <a:r>
              <a:rPr lang="sv-SE" sz="1300" dirty="0">
                <a:solidFill>
                  <a:schemeClr val="tx1"/>
                </a:solidFill>
              </a:rPr>
              <a:t> at </a:t>
            </a:r>
            <a:r>
              <a:rPr lang="sv-SE" sz="1300" dirty="0" err="1">
                <a:solidFill>
                  <a:schemeClr val="tx1"/>
                </a:solidFill>
              </a:rPr>
              <a:t>work</a:t>
            </a:r>
            <a:r>
              <a:rPr lang="sv-SE" sz="1300" dirty="0">
                <a:solidFill>
                  <a:schemeClr val="tx1"/>
                </a:solidFill>
              </a:rPr>
              <a:t> and </a:t>
            </a:r>
            <a:r>
              <a:rPr lang="sv-SE" sz="1300" dirty="0" err="1">
                <a:solidFill>
                  <a:schemeClr val="tx1"/>
                </a:solidFill>
              </a:rPr>
              <a:t>outside</a:t>
            </a:r>
            <a:r>
              <a:rPr lang="sv-SE" sz="1300" dirty="0">
                <a:solidFill>
                  <a:schemeClr val="tx1"/>
                </a:solidFill>
              </a:rPr>
              <a:t> </a:t>
            </a:r>
            <a:r>
              <a:rPr lang="sv-SE" sz="1300" dirty="0" err="1">
                <a:solidFill>
                  <a:schemeClr val="tx1"/>
                </a:solidFill>
              </a:rPr>
              <a:t>of</a:t>
            </a:r>
            <a:r>
              <a:rPr lang="sv-SE" sz="1300" dirty="0">
                <a:solidFill>
                  <a:schemeClr val="tx1"/>
                </a:solidFill>
              </a:rPr>
              <a:t> </a:t>
            </a:r>
            <a:r>
              <a:rPr lang="sv-SE" sz="1300" dirty="0" err="1">
                <a:solidFill>
                  <a:schemeClr val="tx1"/>
                </a:solidFill>
              </a:rPr>
              <a:t>work</a:t>
            </a:r>
            <a:endParaRPr lang="sv-SE" sz="1300" dirty="0">
              <a:solidFill>
                <a:schemeClr val="tx1"/>
              </a:solidFill>
            </a:endParaRPr>
          </a:p>
        </p:txBody>
      </p:sp>
      <p:sp>
        <p:nvSpPr>
          <p:cNvPr id="4" name="Date Placeholder 3">
            <a:extLst>
              <a:ext uri="{FF2B5EF4-FFF2-40B4-BE49-F238E27FC236}">
                <a16:creationId xmlns:a16="http://schemas.microsoft.com/office/drawing/2014/main" id="{AB9A062C-2918-11B3-A4C3-228C355B7B55}"/>
              </a:ext>
            </a:extLst>
          </p:cNvPr>
          <p:cNvSpPr>
            <a:spLocks noGrp="1"/>
          </p:cNvSpPr>
          <p:nvPr>
            <p:ph type="dt" sz="half" idx="10"/>
          </p:nvPr>
        </p:nvSpPr>
        <p:spPr/>
        <p:txBody>
          <a:bodyPr/>
          <a:lstStyle/>
          <a:p>
            <a:pPr rtl="0"/>
            <a:r>
              <a:rPr lang="fr-FR" dirty="0"/>
              <a:t>2023</a:t>
            </a:r>
          </a:p>
        </p:txBody>
      </p:sp>
      <p:sp>
        <p:nvSpPr>
          <p:cNvPr id="6" name="Slide Number Placeholder 5">
            <a:extLst>
              <a:ext uri="{FF2B5EF4-FFF2-40B4-BE49-F238E27FC236}">
                <a16:creationId xmlns:a16="http://schemas.microsoft.com/office/drawing/2014/main" id="{0980F367-B190-8D04-5442-F918C9788E83}"/>
              </a:ext>
            </a:extLst>
          </p:cNvPr>
          <p:cNvSpPr>
            <a:spLocks noGrp="1"/>
          </p:cNvSpPr>
          <p:nvPr>
            <p:ph type="sldNum" sz="quarter" idx="12"/>
          </p:nvPr>
        </p:nvSpPr>
        <p:spPr/>
        <p:txBody>
          <a:bodyPr/>
          <a:lstStyle/>
          <a:p>
            <a:pPr rtl="0"/>
            <a:fld id="{A49DFD55-3C28-40EF-9E31-A92D2E4017FF}" type="slidenum">
              <a:rPr lang="fr-FR" smtClean="0"/>
              <a:pPr rtl="0"/>
              <a:t>16</a:t>
            </a:fld>
            <a:endParaRPr lang="fr-FR" dirty="0"/>
          </a:p>
        </p:txBody>
      </p:sp>
      <p:sp>
        <p:nvSpPr>
          <p:cNvPr id="8" name="TextBox 7">
            <a:extLst>
              <a:ext uri="{FF2B5EF4-FFF2-40B4-BE49-F238E27FC236}">
                <a16:creationId xmlns:a16="http://schemas.microsoft.com/office/drawing/2014/main" id="{1044CDA5-3389-44BF-A1CC-553DC5A25A30}"/>
              </a:ext>
            </a:extLst>
          </p:cNvPr>
          <p:cNvSpPr txBox="1"/>
          <p:nvPr/>
        </p:nvSpPr>
        <p:spPr>
          <a:xfrm>
            <a:off x="4967283" y="6210926"/>
            <a:ext cx="6096000" cy="400110"/>
          </a:xfrm>
          <a:prstGeom prst="rect">
            <a:avLst/>
          </a:prstGeom>
          <a:noFill/>
        </p:spPr>
        <p:txBody>
          <a:bodyPr wrap="square">
            <a:spAutoFit/>
          </a:bodyPr>
          <a:lstStyle/>
          <a:p>
            <a:pPr algn="ctr"/>
            <a:r>
              <a:rPr lang="sv-SE" sz="2000" dirty="0" err="1"/>
              <a:t>Thank</a:t>
            </a:r>
            <a:r>
              <a:rPr lang="sv-SE" sz="2000" dirty="0"/>
              <a:t> </a:t>
            </a:r>
            <a:r>
              <a:rPr lang="sv-SE" sz="2000" dirty="0" err="1"/>
              <a:t>you</a:t>
            </a:r>
            <a:r>
              <a:rPr lang="sv-SE" sz="2000" dirty="0"/>
              <a:t>!</a:t>
            </a:r>
            <a:endParaRPr lang="fr-FR" sz="2000" dirty="0"/>
          </a:p>
        </p:txBody>
      </p:sp>
      <p:sp>
        <p:nvSpPr>
          <p:cNvPr id="7" name="Subtitle 2">
            <a:extLst>
              <a:ext uri="{FF2B5EF4-FFF2-40B4-BE49-F238E27FC236}">
                <a16:creationId xmlns:a16="http://schemas.microsoft.com/office/drawing/2014/main" id="{FE91DDC1-84D2-8AA9-8E2F-625F9DF06257}"/>
              </a:ext>
            </a:extLst>
          </p:cNvPr>
          <p:cNvSpPr txBox="1">
            <a:spLocks/>
          </p:cNvSpPr>
          <p:nvPr/>
        </p:nvSpPr>
        <p:spPr>
          <a:xfrm>
            <a:off x="8696321" y="6615093"/>
            <a:ext cx="4206879" cy="282733"/>
          </a:xfrm>
          <a:prstGeom prst="rect">
            <a:avLst/>
          </a:prstGeom>
        </p:spPr>
        <p:txBody>
          <a:bodyPr vert="horz" lIns="91440" tIns="45720" rIns="91440" bIns="45720" rtlCol="0" anchor="b">
            <a:no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r>
              <a:rPr lang="sv-SE" sz="1100" dirty="0">
                <a:solidFill>
                  <a:schemeClr val="tx1"/>
                </a:solidFill>
              </a:rPr>
              <a:t>* Not </a:t>
            </a:r>
            <a:r>
              <a:rPr lang="sv-SE" sz="1100" dirty="0" err="1">
                <a:solidFill>
                  <a:schemeClr val="tx1"/>
                </a:solidFill>
              </a:rPr>
              <a:t>shown</a:t>
            </a:r>
            <a:r>
              <a:rPr lang="sv-SE" sz="1100" dirty="0">
                <a:solidFill>
                  <a:schemeClr val="tx1"/>
                </a:solidFill>
              </a:rPr>
              <a:t> </a:t>
            </a:r>
            <a:r>
              <a:rPr lang="sv-SE" sz="1100" dirty="0" err="1">
                <a:solidFill>
                  <a:schemeClr val="tx1"/>
                </a:solidFill>
              </a:rPr>
              <a:t>here</a:t>
            </a:r>
            <a:r>
              <a:rPr lang="sv-SE" sz="1100" dirty="0">
                <a:solidFill>
                  <a:schemeClr val="tx1"/>
                </a:solidFill>
              </a:rPr>
              <a:t> in the presentation. </a:t>
            </a:r>
            <a:r>
              <a:rPr lang="sv-SE" sz="1100" dirty="0" err="1">
                <a:solidFill>
                  <a:schemeClr val="tx1"/>
                </a:solidFill>
              </a:rPr>
              <a:t>See</a:t>
            </a:r>
            <a:r>
              <a:rPr lang="sv-SE" sz="1100" dirty="0">
                <a:solidFill>
                  <a:schemeClr val="tx1"/>
                </a:solidFill>
              </a:rPr>
              <a:t> the Notebook</a:t>
            </a:r>
          </a:p>
        </p:txBody>
      </p:sp>
    </p:spTree>
    <p:extLst>
      <p:ext uri="{BB962C8B-B14F-4D97-AF65-F5344CB8AC3E}">
        <p14:creationId xmlns:p14="http://schemas.microsoft.com/office/powerpoint/2010/main" val="197022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2731C-311B-46F7-A865-6C3AF6B09A47}"/>
              </a:ext>
            </a:extLst>
          </p:cNvPr>
          <p:cNvSpPr>
            <a:spLocks noGrp="1"/>
          </p:cNvSpPr>
          <p:nvPr>
            <p:ph type="title"/>
          </p:nvPr>
        </p:nvSpPr>
        <p:spPr>
          <a:xfrm>
            <a:off x="1362075" y="706439"/>
            <a:ext cx="5111750" cy="1204912"/>
          </a:xfrm>
        </p:spPr>
        <p:txBody>
          <a:bodyPr rtlCol="0">
            <a:normAutofit/>
          </a:bodyPr>
          <a:lstStyle>
            <a:defPPr>
              <a:defRPr lang="fr-FR"/>
            </a:defPPr>
          </a:lstStyle>
          <a:p>
            <a:pPr rtl="0"/>
            <a:r>
              <a:rPr lang="fr-FR" sz="3600" dirty="0"/>
              <a:t>AGENDA</a:t>
            </a:r>
          </a:p>
        </p:txBody>
      </p:sp>
      <p:sp>
        <p:nvSpPr>
          <p:cNvPr id="3" name="Espace réservé du texte 2">
            <a:extLst>
              <a:ext uri="{FF2B5EF4-FFF2-40B4-BE49-F238E27FC236}">
                <a16:creationId xmlns:a16="http://schemas.microsoft.com/office/drawing/2014/main" id="{9D5232F9-FD00-464A-9F17-619C91AEF8F3}"/>
              </a:ext>
            </a:extLst>
          </p:cNvPr>
          <p:cNvSpPr>
            <a:spLocks noGrp="1"/>
          </p:cNvSpPr>
          <p:nvPr>
            <p:ph type="body" idx="1"/>
          </p:nvPr>
        </p:nvSpPr>
        <p:spPr>
          <a:xfrm>
            <a:off x="1362075" y="2070734"/>
            <a:ext cx="6651625" cy="2498726"/>
          </a:xfrm>
        </p:spPr>
        <p:txBody>
          <a:bodyPr rtlCol="0">
            <a:noAutofit/>
          </a:bodyPr>
          <a:lstStyle>
            <a:defPPr>
              <a:defRPr lang="fr-FR"/>
            </a:defPPr>
          </a:lstStyle>
          <a:p>
            <a:pPr marL="342900" indent="-342900" rtl="0">
              <a:buAutoNum type="arabicPeriod"/>
            </a:pPr>
            <a:r>
              <a:rPr lang="fr-FR" sz="2400" dirty="0"/>
              <a:t>Introduction</a:t>
            </a:r>
          </a:p>
          <a:p>
            <a:pPr marL="342900" indent="-342900" rtl="0">
              <a:buAutoNum type="arabicPeriod"/>
            </a:pPr>
            <a:r>
              <a:rPr lang="fr-FR" sz="2400" dirty="0"/>
              <a:t>The </a:t>
            </a:r>
            <a:r>
              <a:rPr lang="fr-FR" sz="2400" dirty="0" err="1"/>
              <a:t>dataset</a:t>
            </a:r>
            <a:r>
              <a:rPr lang="fr-FR" sz="2400" dirty="0"/>
              <a:t> and Aim</a:t>
            </a:r>
          </a:p>
          <a:p>
            <a:pPr marL="342900" indent="-342900" rtl="0">
              <a:buAutoNum type="arabicPeriod"/>
            </a:pPr>
            <a:r>
              <a:rPr lang="fr-FR" sz="2400" dirty="0"/>
              <a:t>Data Pre-</a:t>
            </a:r>
            <a:r>
              <a:rPr lang="fr-FR" sz="2400" dirty="0" err="1"/>
              <a:t>processing</a:t>
            </a:r>
            <a:r>
              <a:rPr lang="fr-FR" sz="2400" dirty="0"/>
              <a:t> and </a:t>
            </a:r>
            <a:r>
              <a:rPr lang="fr-FR" sz="2400" dirty="0" err="1"/>
              <a:t>Cleaning</a:t>
            </a:r>
            <a:endParaRPr lang="fr-FR" sz="2400" dirty="0"/>
          </a:p>
          <a:p>
            <a:pPr marL="342900" indent="-342900" rtl="0">
              <a:buAutoNum type="arabicPeriod"/>
            </a:pPr>
            <a:r>
              <a:rPr lang="fr-FR" sz="2400" dirty="0"/>
              <a:t>Salary distribution</a:t>
            </a:r>
          </a:p>
          <a:p>
            <a:pPr marL="342900" indent="-342900" rtl="0">
              <a:buAutoNum type="arabicPeriod"/>
            </a:pPr>
            <a:r>
              <a:rPr lang="fr-FR" sz="2400" dirty="0"/>
              <a:t>The high </a:t>
            </a:r>
            <a:r>
              <a:rPr lang="fr-FR" sz="2400" dirty="0" err="1"/>
              <a:t>earners</a:t>
            </a:r>
            <a:endParaRPr lang="fr-FR" sz="2400" dirty="0"/>
          </a:p>
          <a:p>
            <a:pPr marL="342900" indent="-342900" rtl="0">
              <a:buAutoNum type="arabicPeriod"/>
            </a:pPr>
            <a:r>
              <a:rPr lang="fr-FR" sz="2400" dirty="0"/>
              <a:t>The </a:t>
            </a:r>
            <a:r>
              <a:rPr lang="fr-FR" sz="2400" dirty="0" err="1"/>
              <a:t>happiest</a:t>
            </a:r>
            <a:r>
              <a:rPr lang="fr-FR" sz="2400" dirty="0"/>
              <a:t> </a:t>
            </a:r>
            <a:r>
              <a:rPr lang="fr-FR" sz="2400" dirty="0" err="1"/>
              <a:t>employees</a:t>
            </a:r>
            <a:endParaRPr lang="fr-FR" sz="2400" dirty="0"/>
          </a:p>
          <a:p>
            <a:pPr marL="342900" indent="-342900" rtl="0">
              <a:buAutoNum type="arabicPeriod"/>
            </a:pPr>
            <a:r>
              <a:rPr lang="fr-FR" sz="2400" dirty="0"/>
              <a:t>The </a:t>
            </a:r>
            <a:r>
              <a:rPr lang="fr-FR" sz="2400" dirty="0" err="1"/>
              <a:t>unhappiest</a:t>
            </a:r>
            <a:r>
              <a:rPr lang="fr-FR" sz="2400" dirty="0"/>
              <a:t> </a:t>
            </a:r>
            <a:r>
              <a:rPr lang="fr-FR" sz="2400" dirty="0" err="1"/>
              <a:t>employees</a:t>
            </a:r>
            <a:endParaRPr lang="fr-FR" sz="2400" dirty="0"/>
          </a:p>
          <a:p>
            <a:pPr marL="342900" indent="-342900" rtl="0">
              <a:buAutoNum type="arabicPeriod"/>
            </a:pPr>
            <a:r>
              <a:rPr lang="fr-FR" sz="2400" dirty="0" err="1"/>
              <a:t>Summary</a:t>
            </a:r>
            <a:endParaRPr lang="fr-FR" sz="2400" dirty="0"/>
          </a:p>
        </p:txBody>
      </p:sp>
      <p:sp>
        <p:nvSpPr>
          <p:cNvPr id="4" name="Espace réservé de la date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rtlCol="0"/>
          <a:lstStyle>
            <a:defPPr>
              <a:defRPr lang="fr-FR"/>
            </a:defPPr>
          </a:lstStyle>
          <a:p>
            <a:pPr rtl="0"/>
            <a:r>
              <a:rPr lang="fr-FR" dirty="0"/>
              <a:t>2023</a:t>
            </a:r>
          </a:p>
        </p:txBody>
      </p:sp>
      <p:sp>
        <p:nvSpPr>
          <p:cNvPr id="5" name="Espace réservé du pied de page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rtlCol="0"/>
          <a:lstStyle>
            <a:defPPr>
              <a:defRPr lang="fr-FR"/>
            </a:defPPr>
          </a:lstStyle>
          <a:p>
            <a:r>
              <a:rPr lang="fr-FR" dirty="0"/>
              <a:t>TITRE DE LA PRÉSENTATION</a:t>
            </a:r>
          </a:p>
        </p:txBody>
      </p:sp>
      <p:sp>
        <p:nvSpPr>
          <p:cNvPr id="6" name="Espace réservé du numéro de diapositive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rtlCol="0"/>
          <a:lstStyle>
            <a:defPPr>
              <a:defRPr lang="fr-FR"/>
            </a:defPPr>
          </a:lstStyle>
          <a:p>
            <a:pPr rtl="0"/>
            <a:fld id="{A49DFD55-3C28-40EF-9E31-A92D2E4017FF}" type="slidenum">
              <a:rPr lang="fr-FR" smtClean="0"/>
              <a:pPr rtl="0"/>
              <a:t>2</a:t>
            </a:fld>
            <a:endParaRPr lang="fr-FR" dirty="0"/>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8C788-8513-B633-0096-A4A13E0E5D36}"/>
              </a:ext>
            </a:extLst>
          </p:cNvPr>
          <p:cNvSpPr>
            <a:spLocks noGrp="1"/>
          </p:cNvSpPr>
          <p:nvPr>
            <p:ph type="title"/>
          </p:nvPr>
        </p:nvSpPr>
        <p:spPr/>
        <p:txBody>
          <a:bodyPr>
            <a:normAutofit/>
          </a:bodyPr>
          <a:lstStyle/>
          <a:p>
            <a:pPr algn="l"/>
            <a:r>
              <a:rPr lang="sv-SE" sz="3600" dirty="0"/>
              <a:t>INTRODUCTION</a:t>
            </a:r>
            <a:endParaRPr lang="fr-FR" sz="3600" dirty="0"/>
          </a:p>
        </p:txBody>
      </p:sp>
      <p:sp>
        <p:nvSpPr>
          <p:cNvPr id="4" name="Date Placeholder 3">
            <a:extLst>
              <a:ext uri="{FF2B5EF4-FFF2-40B4-BE49-F238E27FC236}">
                <a16:creationId xmlns:a16="http://schemas.microsoft.com/office/drawing/2014/main" id="{F0D5D66C-B66E-F740-49D8-491ABF85F928}"/>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803173FC-9CA3-8EAF-DF9B-0E8AF8BFD1DD}"/>
              </a:ext>
            </a:extLst>
          </p:cNvPr>
          <p:cNvSpPr>
            <a:spLocks noGrp="1"/>
          </p:cNvSpPr>
          <p:nvPr>
            <p:ph type="ftr" sz="quarter" idx="11"/>
          </p:nvPr>
        </p:nvSpPr>
        <p:spPr/>
        <p:txBody>
          <a:bodyPr/>
          <a:lstStyle/>
          <a:p>
            <a:pPr rtl="0"/>
            <a:r>
              <a:rPr lang="fr-FR" dirty="0"/>
              <a:t>TITRE DE LA PRÉSENTATION</a:t>
            </a:r>
          </a:p>
        </p:txBody>
      </p:sp>
      <p:sp>
        <p:nvSpPr>
          <p:cNvPr id="6" name="Slide Number Placeholder 5">
            <a:extLst>
              <a:ext uri="{FF2B5EF4-FFF2-40B4-BE49-F238E27FC236}">
                <a16:creationId xmlns:a16="http://schemas.microsoft.com/office/drawing/2014/main" id="{051588F2-2083-FF6C-6423-32EE45ECA665}"/>
              </a:ext>
            </a:extLst>
          </p:cNvPr>
          <p:cNvSpPr>
            <a:spLocks noGrp="1"/>
          </p:cNvSpPr>
          <p:nvPr>
            <p:ph type="sldNum" sz="quarter" idx="12"/>
          </p:nvPr>
        </p:nvSpPr>
        <p:spPr/>
        <p:txBody>
          <a:bodyPr/>
          <a:lstStyle/>
          <a:p>
            <a:pPr rtl="0"/>
            <a:fld id="{A49DFD55-3C28-40EF-9E31-A92D2E4017FF}" type="slidenum">
              <a:rPr lang="fr-FR" smtClean="0"/>
              <a:pPr rtl="0"/>
              <a:t>3</a:t>
            </a:fld>
            <a:endParaRPr lang="fr-FR" dirty="0"/>
          </a:p>
        </p:txBody>
      </p:sp>
      <p:sp>
        <p:nvSpPr>
          <p:cNvPr id="8" name="TextBox 7">
            <a:extLst>
              <a:ext uri="{FF2B5EF4-FFF2-40B4-BE49-F238E27FC236}">
                <a16:creationId xmlns:a16="http://schemas.microsoft.com/office/drawing/2014/main" id="{CA1D1254-5A04-FF66-3D90-A4A33E61B27D}"/>
              </a:ext>
            </a:extLst>
          </p:cNvPr>
          <p:cNvSpPr txBox="1"/>
          <p:nvPr/>
        </p:nvSpPr>
        <p:spPr>
          <a:xfrm>
            <a:off x="838200" y="1582340"/>
            <a:ext cx="7099300" cy="3139321"/>
          </a:xfrm>
          <a:prstGeom prst="rect">
            <a:avLst/>
          </a:prstGeom>
          <a:noFill/>
        </p:spPr>
        <p:txBody>
          <a:bodyPr wrap="square">
            <a:spAutoFit/>
          </a:bodyPr>
          <a:lstStyle/>
          <a:p>
            <a:r>
              <a:rPr lang="en-US" sz="1800" dirty="0">
                <a:solidFill>
                  <a:schemeClr val="tx1"/>
                </a:solidFill>
              </a:rPr>
              <a:t>We are given limited HR data from a reputed organization. The dataset includes relevant information of the employees like id, designation, performance score, salary etc. We will </a:t>
            </a:r>
            <a:r>
              <a:rPr lang="en-US" dirty="0"/>
              <a:t>clean and process the data, as well as </a:t>
            </a:r>
            <a:r>
              <a:rPr lang="en-US" sz="1800" dirty="0">
                <a:solidFill>
                  <a:schemeClr val="tx1"/>
                </a:solidFill>
              </a:rPr>
              <a:t>make necessary visualization, in order to bring relevant inference and insights about the organization and its employees.</a:t>
            </a:r>
          </a:p>
          <a:p>
            <a:endParaRPr lang="en-US" sz="1800" dirty="0">
              <a:solidFill>
                <a:schemeClr val="tx1"/>
              </a:solidFill>
            </a:endParaRPr>
          </a:p>
          <a:p>
            <a:r>
              <a:rPr lang="en-US" sz="1800" dirty="0">
                <a:solidFill>
                  <a:schemeClr val="tx1"/>
                </a:solidFill>
              </a:rPr>
              <a:t>The project is done entirely in Google </a:t>
            </a:r>
            <a:r>
              <a:rPr lang="en-US" sz="1800" dirty="0" err="1">
                <a:solidFill>
                  <a:schemeClr val="tx1"/>
                </a:solidFill>
              </a:rPr>
              <a:t>Colab</a:t>
            </a:r>
            <a:r>
              <a:rPr lang="en-US" sz="1800" dirty="0">
                <a:solidFill>
                  <a:schemeClr val="tx1"/>
                </a:solidFill>
              </a:rPr>
              <a:t>. The data pre-processing is done using pandas and the data visualization is done using a combination of seaborn and </a:t>
            </a:r>
            <a:r>
              <a:rPr lang="en-US" sz="1800" dirty="0" err="1">
                <a:solidFill>
                  <a:schemeClr val="tx1"/>
                </a:solidFill>
              </a:rPr>
              <a:t>plotly</a:t>
            </a:r>
            <a:r>
              <a:rPr lang="en-US" sz="1800" dirty="0">
                <a:solidFill>
                  <a:schemeClr val="tx1"/>
                </a:solidFill>
              </a:rPr>
              <a:t> express.</a:t>
            </a:r>
          </a:p>
          <a:p>
            <a:endParaRPr lang="fr-FR" sz="1800" dirty="0">
              <a:solidFill>
                <a:schemeClr val="tx1"/>
              </a:solidFill>
            </a:endParaRPr>
          </a:p>
        </p:txBody>
      </p:sp>
      <p:pic>
        <p:nvPicPr>
          <p:cNvPr id="10" name="Picture 9">
            <a:extLst>
              <a:ext uri="{FF2B5EF4-FFF2-40B4-BE49-F238E27FC236}">
                <a16:creationId xmlns:a16="http://schemas.microsoft.com/office/drawing/2014/main" id="{B97F9794-F8C1-E711-169F-0C90990DB791}"/>
              </a:ext>
            </a:extLst>
          </p:cNvPr>
          <p:cNvPicPr>
            <a:picLocks noChangeAspect="1"/>
          </p:cNvPicPr>
          <p:nvPr/>
        </p:nvPicPr>
        <p:blipFill>
          <a:blip r:embed="rId2"/>
          <a:srcRect l="14926" r="14926"/>
          <a:stretch/>
        </p:blipFill>
        <p:spPr>
          <a:xfrm>
            <a:off x="7937500" y="1887934"/>
            <a:ext cx="3871474" cy="3110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602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F8739071-882E-71AF-BA90-6672B846042D}"/>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A073B609-5595-968E-19D3-C5688A9457D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2D7D6E9-73BE-1A77-8F80-7E2FC9E865F8}"/>
              </a:ext>
            </a:extLst>
          </p:cNvPr>
          <p:cNvSpPr>
            <a:spLocks noGrp="1"/>
          </p:cNvSpPr>
          <p:nvPr>
            <p:ph type="sldNum" sz="quarter" idx="12"/>
          </p:nvPr>
        </p:nvSpPr>
        <p:spPr/>
        <p:txBody>
          <a:bodyPr/>
          <a:lstStyle/>
          <a:p>
            <a:pPr rtl="0"/>
            <a:fld id="{A49DFD55-3C28-40EF-9E31-A92D2E4017FF}" type="slidenum">
              <a:rPr lang="fr-FR" smtClean="0"/>
              <a:pPr rtl="0"/>
              <a:t>4</a:t>
            </a:fld>
            <a:endParaRPr lang="fr-FR" dirty="0"/>
          </a:p>
        </p:txBody>
      </p:sp>
      <p:sp>
        <p:nvSpPr>
          <p:cNvPr id="18" name="Title 1">
            <a:extLst>
              <a:ext uri="{FF2B5EF4-FFF2-40B4-BE49-F238E27FC236}">
                <a16:creationId xmlns:a16="http://schemas.microsoft.com/office/drawing/2014/main" id="{129DE069-4D54-C624-0129-7CB40A26CE39}"/>
              </a:ext>
            </a:extLst>
          </p:cNvPr>
          <p:cNvSpPr>
            <a:spLocks noGrp="1"/>
          </p:cNvSpPr>
          <p:nvPr>
            <p:ph type="title"/>
          </p:nvPr>
        </p:nvSpPr>
        <p:spPr>
          <a:xfrm>
            <a:off x="838200" y="365125"/>
            <a:ext cx="10515600" cy="1325563"/>
          </a:xfrm>
        </p:spPr>
        <p:txBody>
          <a:bodyPr/>
          <a:lstStyle/>
          <a:p>
            <a:r>
              <a:rPr lang="sv-SE" dirty="0"/>
              <a:t>The </a:t>
            </a:r>
            <a:r>
              <a:rPr lang="sv-SE" dirty="0" err="1"/>
              <a:t>Dataset</a:t>
            </a:r>
            <a:r>
              <a:rPr lang="sv-SE" dirty="0"/>
              <a:t> and </a:t>
            </a:r>
            <a:r>
              <a:rPr lang="sv-SE" dirty="0" err="1"/>
              <a:t>aim</a:t>
            </a:r>
            <a:endParaRPr lang="fr-FR" dirty="0"/>
          </a:p>
        </p:txBody>
      </p:sp>
      <p:sp>
        <p:nvSpPr>
          <p:cNvPr id="20" name="TextBox 19">
            <a:extLst>
              <a:ext uri="{FF2B5EF4-FFF2-40B4-BE49-F238E27FC236}">
                <a16:creationId xmlns:a16="http://schemas.microsoft.com/office/drawing/2014/main" id="{1F529C1E-E5BB-777B-60F5-A62FE517FC06}"/>
              </a:ext>
            </a:extLst>
          </p:cNvPr>
          <p:cNvSpPr txBox="1"/>
          <p:nvPr/>
        </p:nvSpPr>
        <p:spPr>
          <a:xfrm>
            <a:off x="6522720" y="1429951"/>
            <a:ext cx="5577840" cy="5062924"/>
          </a:xfrm>
          <a:prstGeom prst="rect">
            <a:avLst/>
          </a:prstGeom>
          <a:noFill/>
        </p:spPr>
        <p:txBody>
          <a:bodyPr wrap="square" rtlCol="0">
            <a:spAutoFit/>
          </a:bodyPr>
          <a:lstStyle/>
          <a:p>
            <a:r>
              <a:rPr lang="sv-SE" sz="1900" dirty="0"/>
              <a:t>The full </a:t>
            </a:r>
            <a:r>
              <a:rPr lang="sv-SE" sz="1900" dirty="0" err="1"/>
              <a:t>dataset</a:t>
            </a:r>
            <a:r>
              <a:rPr lang="sv-SE" sz="1900" dirty="0"/>
              <a:t> </a:t>
            </a:r>
            <a:r>
              <a:rPr lang="sv-SE" sz="1900" dirty="0" err="1"/>
              <a:t>contains</a:t>
            </a:r>
            <a:r>
              <a:rPr lang="sv-SE" sz="1900" dirty="0"/>
              <a:t> 311 </a:t>
            </a:r>
            <a:r>
              <a:rPr lang="sv-SE" sz="1900" dirty="0" err="1"/>
              <a:t>rows</a:t>
            </a:r>
            <a:r>
              <a:rPr lang="sv-SE" sz="1900" dirty="0"/>
              <a:t> and has a total </a:t>
            </a:r>
            <a:r>
              <a:rPr lang="sv-SE" sz="1900" dirty="0" err="1"/>
              <a:t>of</a:t>
            </a:r>
            <a:r>
              <a:rPr lang="sv-SE" sz="1900" dirty="0"/>
              <a:t> 35 </a:t>
            </a:r>
            <a:r>
              <a:rPr lang="sv-SE" sz="1900" dirty="0" err="1"/>
              <a:t>columns</a:t>
            </a:r>
            <a:r>
              <a:rPr lang="sv-SE" sz="1900" dirty="0"/>
              <a:t>. A full list </a:t>
            </a:r>
            <a:r>
              <a:rPr lang="sv-SE" sz="1900" dirty="0" err="1"/>
              <a:t>will</a:t>
            </a:r>
            <a:r>
              <a:rPr lang="sv-SE" sz="1900" dirty="0"/>
              <a:t> be </a:t>
            </a:r>
            <a:r>
              <a:rPr lang="sv-SE" sz="1900" dirty="0" err="1"/>
              <a:t>shown</a:t>
            </a:r>
            <a:r>
              <a:rPr lang="sv-SE" sz="1900" dirty="0"/>
              <a:t> on the </a:t>
            </a:r>
            <a:r>
              <a:rPr lang="sv-SE" sz="1900" dirty="0" err="1"/>
              <a:t>next</a:t>
            </a:r>
            <a:r>
              <a:rPr lang="sv-SE" sz="1900" dirty="0"/>
              <a:t> </a:t>
            </a:r>
            <a:r>
              <a:rPr lang="sv-SE" sz="1900" dirty="0" err="1"/>
              <a:t>slide</a:t>
            </a:r>
            <a:r>
              <a:rPr lang="sv-SE" sz="1900" dirty="0"/>
              <a:t>. The </a:t>
            </a:r>
            <a:r>
              <a:rPr lang="sv-SE" sz="1900" dirty="0" err="1"/>
              <a:t>first</a:t>
            </a:r>
            <a:r>
              <a:rPr lang="sv-SE" sz="1900" dirty="0"/>
              <a:t> </a:t>
            </a:r>
            <a:r>
              <a:rPr lang="sv-SE" sz="1900" dirty="0" err="1"/>
              <a:t>five</a:t>
            </a:r>
            <a:r>
              <a:rPr lang="sv-SE" sz="1900" dirty="0"/>
              <a:t> </a:t>
            </a:r>
            <a:r>
              <a:rPr lang="sv-SE" sz="1900" dirty="0" err="1"/>
              <a:t>rows</a:t>
            </a:r>
            <a:r>
              <a:rPr lang="sv-SE" sz="1900" dirty="0"/>
              <a:t> </a:t>
            </a:r>
            <a:r>
              <a:rPr lang="sv-SE" sz="1900" dirty="0" err="1"/>
              <a:t>with</a:t>
            </a:r>
            <a:r>
              <a:rPr lang="sv-SE" sz="1900" dirty="0"/>
              <a:t> the </a:t>
            </a:r>
            <a:r>
              <a:rPr lang="sv-SE" sz="1900" dirty="0" err="1"/>
              <a:t>first</a:t>
            </a:r>
            <a:r>
              <a:rPr lang="sv-SE" sz="1900" dirty="0"/>
              <a:t> </a:t>
            </a:r>
            <a:r>
              <a:rPr lang="sv-SE" sz="1900" dirty="0" err="1"/>
              <a:t>seven</a:t>
            </a:r>
            <a:r>
              <a:rPr lang="sv-SE" sz="1900" dirty="0"/>
              <a:t> </a:t>
            </a:r>
            <a:r>
              <a:rPr lang="sv-SE" sz="1900" dirty="0" err="1"/>
              <a:t>columns</a:t>
            </a:r>
            <a:r>
              <a:rPr lang="sv-SE" sz="1900" dirty="0"/>
              <a:t> </a:t>
            </a:r>
            <a:r>
              <a:rPr lang="sv-SE" sz="1900" dirty="0" err="1"/>
              <a:t>are</a:t>
            </a:r>
            <a:r>
              <a:rPr lang="sv-SE" sz="1900" dirty="0"/>
              <a:t> </a:t>
            </a:r>
            <a:r>
              <a:rPr lang="sv-SE" sz="1900" dirty="0" err="1"/>
              <a:t>shown</a:t>
            </a:r>
            <a:r>
              <a:rPr lang="sv-SE" sz="1900" dirty="0"/>
              <a:t> to the </a:t>
            </a:r>
            <a:r>
              <a:rPr lang="sv-SE" sz="1900" dirty="0" err="1"/>
              <a:t>left</a:t>
            </a:r>
            <a:r>
              <a:rPr lang="sv-SE" sz="1900" dirty="0"/>
              <a:t>.</a:t>
            </a:r>
          </a:p>
          <a:p>
            <a:endParaRPr lang="sv-SE" sz="1900" dirty="0"/>
          </a:p>
          <a:p>
            <a:r>
              <a:rPr lang="sv-SE" sz="1900" dirty="0"/>
              <a:t>”</a:t>
            </a:r>
            <a:r>
              <a:rPr lang="sv-SE" sz="1900" dirty="0" err="1"/>
              <a:t>That’s</a:t>
            </a:r>
            <a:r>
              <a:rPr lang="sv-SE" sz="1900" dirty="0"/>
              <a:t> a </a:t>
            </a:r>
            <a:r>
              <a:rPr lang="sv-SE" sz="1900" dirty="0" err="1"/>
              <a:t>lot</a:t>
            </a:r>
            <a:r>
              <a:rPr lang="sv-SE" sz="1900" dirty="0"/>
              <a:t> </a:t>
            </a:r>
            <a:r>
              <a:rPr lang="sv-SE" sz="1900" dirty="0" err="1"/>
              <a:t>of</a:t>
            </a:r>
            <a:r>
              <a:rPr lang="sv-SE" sz="1900" dirty="0"/>
              <a:t> data. </a:t>
            </a:r>
            <a:r>
              <a:rPr lang="sv-SE" sz="1900" dirty="0" err="1"/>
              <a:t>What</a:t>
            </a:r>
            <a:r>
              <a:rPr lang="sv-SE" sz="1900" dirty="0"/>
              <a:t> do </a:t>
            </a:r>
            <a:r>
              <a:rPr lang="sv-SE" sz="1900" dirty="0" err="1"/>
              <a:t>we</a:t>
            </a:r>
            <a:r>
              <a:rPr lang="sv-SE" sz="1900" dirty="0"/>
              <a:t> do </a:t>
            </a:r>
            <a:r>
              <a:rPr lang="sv-SE" sz="1900" dirty="0" err="1"/>
              <a:t>with</a:t>
            </a:r>
            <a:r>
              <a:rPr lang="sv-SE" sz="1900" dirty="0"/>
              <a:t> all </a:t>
            </a:r>
            <a:r>
              <a:rPr lang="sv-SE" sz="1900" dirty="0" err="1"/>
              <a:t>of</a:t>
            </a:r>
            <a:r>
              <a:rPr lang="sv-SE" sz="1900" dirty="0"/>
              <a:t> it?”</a:t>
            </a:r>
          </a:p>
          <a:p>
            <a:endParaRPr lang="sv-SE" sz="1900" dirty="0"/>
          </a:p>
          <a:p>
            <a:r>
              <a:rPr lang="en-US" sz="1900" dirty="0"/>
              <a:t>I am choosing to answer the following 4 questions:</a:t>
            </a:r>
          </a:p>
          <a:p>
            <a:pPr marL="342900" indent="-342900">
              <a:buFont typeface="Arial" panose="020B0604020202020204" pitchFamily="34" charset="0"/>
              <a:buChar char="•"/>
            </a:pPr>
            <a:r>
              <a:rPr lang="en-US" sz="1900" dirty="0"/>
              <a:t>How is salary distributed in the organization based on gender, department, ethnicity, and recruitment source?</a:t>
            </a:r>
          </a:p>
          <a:p>
            <a:pPr marL="342900" indent="-342900">
              <a:buFont typeface="Arial" panose="020B0604020202020204" pitchFamily="34" charset="0"/>
              <a:buChar char="•"/>
            </a:pPr>
            <a:r>
              <a:rPr lang="en-US" sz="1900" dirty="0"/>
              <a:t>What does the highest earners have in common?</a:t>
            </a:r>
          </a:p>
          <a:p>
            <a:pPr marL="342900" indent="-342900">
              <a:buFont typeface="Arial" panose="020B0604020202020204" pitchFamily="34" charset="0"/>
              <a:buChar char="•"/>
            </a:pPr>
            <a:r>
              <a:rPr lang="en-US" sz="1900" dirty="0"/>
              <a:t>What does the happiest employees have in common?</a:t>
            </a:r>
          </a:p>
          <a:p>
            <a:pPr marL="342900" indent="-342900">
              <a:buFont typeface="Arial" panose="020B0604020202020204" pitchFamily="34" charset="0"/>
              <a:buChar char="•"/>
            </a:pPr>
            <a:r>
              <a:rPr lang="en-US" sz="1900" dirty="0"/>
              <a:t>What does the unhappiest employees have in common?</a:t>
            </a:r>
          </a:p>
        </p:txBody>
      </p:sp>
      <p:pic>
        <p:nvPicPr>
          <p:cNvPr id="29" name="Picture 28">
            <a:extLst>
              <a:ext uri="{FF2B5EF4-FFF2-40B4-BE49-F238E27FC236}">
                <a16:creationId xmlns:a16="http://schemas.microsoft.com/office/drawing/2014/main" id="{F3CE0E6F-226A-878F-61DB-7046F6341E36}"/>
              </a:ext>
            </a:extLst>
          </p:cNvPr>
          <p:cNvPicPr>
            <a:picLocks noChangeAspect="1"/>
          </p:cNvPicPr>
          <p:nvPr/>
        </p:nvPicPr>
        <p:blipFill>
          <a:blip r:embed="rId2"/>
          <a:stretch>
            <a:fillRect/>
          </a:stretch>
        </p:blipFill>
        <p:spPr>
          <a:xfrm>
            <a:off x="210820" y="1818640"/>
            <a:ext cx="4454516" cy="608891"/>
          </a:xfrm>
          <a:prstGeom prst="rect">
            <a:avLst/>
          </a:prstGeom>
        </p:spPr>
      </p:pic>
      <p:pic>
        <p:nvPicPr>
          <p:cNvPr id="33" name="Picture 32">
            <a:extLst>
              <a:ext uri="{FF2B5EF4-FFF2-40B4-BE49-F238E27FC236}">
                <a16:creationId xmlns:a16="http://schemas.microsoft.com/office/drawing/2014/main" id="{4F803332-30DC-032F-AA0F-967C8075A8F1}"/>
              </a:ext>
            </a:extLst>
          </p:cNvPr>
          <p:cNvPicPr>
            <a:picLocks noChangeAspect="1"/>
          </p:cNvPicPr>
          <p:nvPr/>
        </p:nvPicPr>
        <p:blipFill>
          <a:blip r:embed="rId3"/>
          <a:stretch>
            <a:fillRect/>
          </a:stretch>
        </p:blipFill>
        <p:spPr>
          <a:xfrm>
            <a:off x="210820" y="2555483"/>
            <a:ext cx="6256041" cy="3800867"/>
          </a:xfrm>
          <a:prstGeom prst="rect">
            <a:avLst/>
          </a:prstGeom>
        </p:spPr>
      </p:pic>
    </p:spTree>
    <p:extLst>
      <p:ext uri="{BB962C8B-B14F-4D97-AF65-F5344CB8AC3E}">
        <p14:creationId xmlns:p14="http://schemas.microsoft.com/office/powerpoint/2010/main" val="3340342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31582"/>
            <a:ext cx="10515600" cy="938848"/>
          </a:xfrm>
        </p:spPr>
        <p:txBody>
          <a:bodyPr/>
          <a:lstStyle/>
          <a:p>
            <a:r>
              <a:rPr lang="sv-SE" dirty="0"/>
              <a:t>Data pre-</a:t>
            </a:r>
            <a:r>
              <a:rPr lang="sv-SE" dirty="0" err="1"/>
              <a:t>processing</a:t>
            </a:r>
            <a:r>
              <a:rPr lang="sv-SE" dirty="0"/>
              <a:t> and </a:t>
            </a:r>
            <a:r>
              <a:rPr lang="sv-SE" dirty="0" err="1"/>
              <a:t>cleaning</a:t>
            </a:r>
            <a:r>
              <a:rPr lang="sv-SE" dirty="0"/>
              <a:t> 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5</a:t>
            </a:fld>
            <a:endParaRPr lang="fr-FR" dirty="0"/>
          </a:p>
        </p:txBody>
      </p:sp>
      <p:sp>
        <p:nvSpPr>
          <p:cNvPr id="3" name="TextBox 2">
            <a:extLst>
              <a:ext uri="{FF2B5EF4-FFF2-40B4-BE49-F238E27FC236}">
                <a16:creationId xmlns:a16="http://schemas.microsoft.com/office/drawing/2014/main" id="{7D13DB65-6961-53B1-2CEB-80886FF1B36D}"/>
              </a:ext>
            </a:extLst>
          </p:cNvPr>
          <p:cNvSpPr txBox="1"/>
          <p:nvPr/>
        </p:nvSpPr>
        <p:spPr>
          <a:xfrm>
            <a:off x="6380743" y="1529207"/>
            <a:ext cx="5471029" cy="2139047"/>
          </a:xfrm>
          <a:prstGeom prst="rect">
            <a:avLst/>
          </a:prstGeom>
          <a:noFill/>
        </p:spPr>
        <p:txBody>
          <a:bodyPr wrap="square" rtlCol="0">
            <a:spAutoFit/>
          </a:bodyPr>
          <a:lstStyle/>
          <a:p>
            <a:r>
              <a:rPr lang="sv-SE" sz="1900" dirty="0" err="1"/>
              <a:t>This</a:t>
            </a:r>
            <a:r>
              <a:rPr lang="sv-SE" sz="1900" dirty="0"/>
              <a:t> </a:t>
            </a:r>
            <a:r>
              <a:rPr lang="sv-SE" sz="1900" dirty="0" err="1"/>
              <a:t>stage</a:t>
            </a:r>
            <a:r>
              <a:rPr lang="sv-SE" sz="1900" dirty="0"/>
              <a:t> </a:t>
            </a:r>
            <a:r>
              <a:rPr lang="sv-SE" sz="1900" dirty="0" err="1"/>
              <a:t>involves</a:t>
            </a:r>
            <a:r>
              <a:rPr lang="sv-SE" sz="1900" dirty="0"/>
              <a:t> </a:t>
            </a:r>
            <a:r>
              <a:rPr lang="sv-SE" sz="1900" dirty="0" err="1"/>
              <a:t>getting</a:t>
            </a:r>
            <a:r>
              <a:rPr lang="sv-SE" sz="1900" dirty="0"/>
              <a:t> a </a:t>
            </a:r>
            <a:r>
              <a:rPr lang="sv-SE" sz="1900" dirty="0" err="1"/>
              <a:t>good</a:t>
            </a:r>
            <a:r>
              <a:rPr lang="sv-SE" sz="1900" dirty="0"/>
              <a:t> </a:t>
            </a:r>
            <a:r>
              <a:rPr lang="sv-SE" sz="1900" dirty="0" err="1"/>
              <a:t>understanding</a:t>
            </a:r>
            <a:r>
              <a:rPr lang="sv-SE" sz="1900" dirty="0"/>
              <a:t> </a:t>
            </a:r>
            <a:r>
              <a:rPr lang="sv-SE" sz="1900" dirty="0" err="1"/>
              <a:t>of</a:t>
            </a:r>
            <a:r>
              <a:rPr lang="sv-SE" sz="1900" dirty="0"/>
              <a:t> the </a:t>
            </a:r>
            <a:r>
              <a:rPr lang="sv-SE" sz="1900" dirty="0" err="1"/>
              <a:t>dataset</a:t>
            </a:r>
            <a:r>
              <a:rPr lang="sv-SE" sz="1900" dirty="0"/>
              <a:t>, </a:t>
            </a:r>
            <a:r>
              <a:rPr lang="sv-SE" sz="1900" dirty="0" err="1"/>
              <a:t>checking</a:t>
            </a:r>
            <a:r>
              <a:rPr lang="sv-SE" sz="1900" dirty="0"/>
              <a:t> for </a:t>
            </a:r>
            <a:r>
              <a:rPr lang="sv-SE" sz="1900" dirty="0" err="1"/>
              <a:t>missing</a:t>
            </a:r>
            <a:r>
              <a:rPr lang="sv-SE" sz="1900" dirty="0"/>
              <a:t> </a:t>
            </a:r>
            <a:r>
              <a:rPr lang="sv-SE" sz="1900" dirty="0" err="1"/>
              <a:t>values</a:t>
            </a:r>
            <a:r>
              <a:rPr lang="sv-SE" sz="1900" dirty="0"/>
              <a:t>, </a:t>
            </a:r>
            <a:r>
              <a:rPr lang="sv-SE" sz="1900" dirty="0" err="1"/>
              <a:t>making</a:t>
            </a:r>
            <a:r>
              <a:rPr lang="sv-SE" sz="1900" dirty="0"/>
              <a:t> sure </a:t>
            </a:r>
            <a:r>
              <a:rPr lang="sv-SE" sz="1900" dirty="0" err="1"/>
              <a:t>everything</a:t>
            </a:r>
            <a:r>
              <a:rPr lang="sv-SE" sz="1900" dirty="0"/>
              <a:t> </a:t>
            </a:r>
            <a:r>
              <a:rPr lang="sv-SE" sz="1900" dirty="0" err="1"/>
              <a:t>everything</a:t>
            </a:r>
            <a:r>
              <a:rPr lang="sv-SE" sz="1900" dirty="0"/>
              <a:t> is in the same format, as </a:t>
            </a:r>
            <a:r>
              <a:rPr lang="sv-SE" sz="1900" dirty="0" err="1"/>
              <a:t>well</a:t>
            </a:r>
            <a:r>
              <a:rPr lang="sv-SE" sz="1900" dirty="0"/>
              <a:t> as </a:t>
            </a:r>
            <a:r>
              <a:rPr lang="sv-SE" sz="1900" dirty="0" err="1"/>
              <a:t>removing</a:t>
            </a:r>
            <a:r>
              <a:rPr lang="sv-SE" sz="1900" dirty="0"/>
              <a:t> </a:t>
            </a:r>
            <a:r>
              <a:rPr lang="sv-SE" sz="1900" dirty="0" err="1"/>
              <a:t>unnecessary</a:t>
            </a:r>
            <a:r>
              <a:rPr lang="sv-SE" sz="1900" dirty="0"/>
              <a:t> </a:t>
            </a:r>
            <a:r>
              <a:rPr lang="sv-SE" sz="1900" dirty="0" err="1"/>
              <a:t>columns</a:t>
            </a:r>
            <a:r>
              <a:rPr lang="sv-SE" sz="1900" dirty="0"/>
              <a:t>. I </a:t>
            </a:r>
            <a:r>
              <a:rPr lang="sv-SE" sz="1900" dirty="0" err="1"/>
              <a:t>decided</a:t>
            </a:r>
            <a:r>
              <a:rPr lang="sv-SE" sz="1900" dirty="0"/>
              <a:t> to </a:t>
            </a:r>
            <a:r>
              <a:rPr lang="sv-SE" sz="1900" dirty="0" err="1"/>
              <a:t>drop</a:t>
            </a:r>
            <a:r>
              <a:rPr lang="sv-SE" sz="1900" dirty="0"/>
              <a:t> the </a:t>
            </a:r>
            <a:r>
              <a:rPr lang="sv-SE" sz="1900" dirty="0" err="1"/>
              <a:t>majority</a:t>
            </a:r>
            <a:r>
              <a:rPr lang="sv-SE" sz="1900" dirty="0"/>
              <a:t> </a:t>
            </a:r>
            <a:r>
              <a:rPr lang="sv-SE" sz="1900" dirty="0" err="1"/>
              <a:t>of</a:t>
            </a:r>
            <a:r>
              <a:rPr lang="sv-SE" sz="1900" dirty="0"/>
              <a:t> ID </a:t>
            </a:r>
            <a:r>
              <a:rPr lang="sv-SE" sz="1900" dirty="0" err="1"/>
              <a:t>columns</a:t>
            </a:r>
            <a:r>
              <a:rPr lang="sv-SE" sz="1900" dirty="0"/>
              <a:t> as </a:t>
            </a:r>
            <a:r>
              <a:rPr lang="sv-SE" sz="1900" dirty="0" err="1"/>
              <a:t>well</a:t>
            </a:r>
            <a:r>
              <a:rPr lang="sv-SE" sz="1900" dirty="0"/>
              <a:t> as </a:t>
            </a:r>
            <a:r>
              <a:rPr lang="sv-SE" sz="1900" dirty="0" err="1"/>
              <a:t>columns</a:t>
            </a:r>
            <a:r>
              <a:rPr lang="sv-SE" sz="1900" dirty="0"/>
              <a:t> </a:t>
            </a:r>
            <a:r>
              <a:rPr lang="sv-SE" sz="1900" dirty="0" err="1"/>
              <a:t>such</a:t>
            </a:r>
            <a:r>
              <a:rPr lang="sv-SE" sz="1900" dirty="0"/>
              <a:t> as </a:t>
            </a:r>
            <a:r>
              <a:rPr lang="sv-SE" sz="1900" dirty="0" err="1"/>
              <a:t>name</a:t>
            </a:r>
            <a:r>
              <a:rPr lang="sv-SE" sz="1900" dirty="0"/>
              <a:t> and </a:t>
            </a:r>
            <a:r>
              <a:rPr lang="sv-SE" sz="1900" dirty="0" err="1"/>
              <a:t>state</a:t>
            </a:r>
            <a:r>
              <a:rPr lang="sv-SE" sz="1900" dirty="0"/>
              <a:t> </a:t>
            </a:r>
            <a:r>
              <a:rPr lang="sv-SE" sz="1900" dirty="0" err="1"/>
              <a:t>where</a:t>
            </a:r>
            <a:r>
              <a:rPr lang="sv-SE" sz="1900" dirty="0"/>
              <a:t> I </a:t>
            </a:r>
            <a:r>
              <a:rPr lang="sv-SE" sz="1900" dirty="0" err="1"/>
              <a:t>feel</a:t>
            </a:r>
            <a:r>
              <a:rPr lang="sv-SE" sz="1900" dirty="0"/>
              <a:t> </a:t>
            </a:r>
            <a:r>
              <a:rPr lang="sv-SE" sz="1900" dirty="0" err="1"/>
              <a:t>that</a:t>
            </a:r>
            <a:r>
              <a:rPr lang="sv-SE" sz="1900" dirty="0"/>
              <a:t> no </a:t>
            </a:r>
            <a:r>
              <a:rPr lang="sv-SE" sz="1900" dirty="0" err="1"/>
              <a:t>insightful</a:t>
            </a:r>
            <a:r>
              <a:rPr lang="sv-SE" sz="1900" dirty="0"/>
              <a:t> </a:t>
            </a:r>
            <a:r>
              <a:rPr lang="sv-SE" sz="1900" dirty="0" err="1"/>
              <a:t>inference</a:t>
            </a:r>
            <a:r>
              <a:rPr lang="sv-SE" sz="1900" dirty="0"/>
              <a:t> </a:t>
            </a:r>
            <a:r>
              <a:rPr lang="sv-SE" sz="1900" dirty="0" err="1"/>
              <a:t>can</a:t>
            </a:r>
            <a:r>
              <a:rPr lang="sv-SE" sz="1900" dirty="0"/>
              <a:t> be </a:t>
            </a:r>
            <a:r>
              <a:rPr lang="sv-SE" sz="1900" dirty="0" err="1"/>
              <a:t>made</a:t>
            </a:r>
            <a:r>
              <a:rPr lang="sv-SE" sz="1900" dirty="0"/>
              <a:t>. </a:t>
            </a:r>
            <a:endParaRPr lang="en-US" sz="1900" dirty="0"/>
          </a:p>
        </p:txBody>
      </p:sp>
      <p:pic>
        <p:nvPicPr>
          <p:cNvPr id="12" name="Picture 11">
            <a:extLst>
              <a:ext uri="{FF2B5EF4-FFF2-40B4-BE49-F238E27FC236}">
                <a16:creationId xmlns:a16="http://schemas.microsoft.com/office/drawing/2014/main" id="{1BF9028C-6882-60D3-AEAD-E4965BA775EA}"/>
              </a:ext>
            </a:extLst>
          </p:cNvPr>
          <p:cNvPicPr>
            <a:picLocks noChangeAspect="1"/>
          </p:cNvPicPr>
          <p:nvPr/>
        </p:nvPicPr>
        <p:blipFill>
          <a:blip r:embed="rId2"/>
          <a:stretch>
            <a:fillRect/>
          </a:stretch>
        </p:blipFill>
        <p:spPr>
          <a:xfrm>
            <a:off x="340228" y="1593756"/>
            <a:ext cx="5855412" cy="2094324"/>
          </a:xfrm>
          <a:prstGeom prst="rect">
            <a:avLst/>
          </a:prstGeom>
        </p:spPr>
      </p:pic>
      <p:pic>
        <p:nvPicPr>
          <p:cNvPr id="14" name="Picture 13">
            <a:extLst>
              <a:ext uri="{FF2B5EF4-FFF2-40B4-BE49-F238E27FC236}">
                <a16:creationId xmlns:a16="http://schemas.microsoft.com/office/drawing/2014/main" id="{B485596F-9B67-8600-F5E7-43CF8A383112}"/>
              </a:ext>
            </a:extLst>
          </p:cNvPr>
          <p:cNvPicPr>
            <a:picLocks noChangeAspect="1"/>
          </p:cNvPicPr>
          <p:nvPr/>
        </p:nvPicPr>
        <p:blipFill>
          <a:blip r:embed="rId3"/>
          <a:stretch>
            <a:fillRect/>
          </a:stretch>
        </p:blipFill>
        <p:spPr>
          <a:xfrm>
            <a:off x="340227" y="3858727"/>
            <a:ext cx="6844943" cy="1186666"/>
          </a:xfrm>
          <a:prstGeom prst="rect">
            <a:avLst/>
          </a:prstGeom>
        </p:spPr>
      </p:pic>
      <p:pic>
        <p:nvPicPr>
          <p:cNvPr id="16" name="Picture 15">
            <a:extLst>
              <a:ext uri="{FF2B5EF4-FFF2-40B4-BE49-F238E27FC236}">
                <a16:creationId xmlns:a16="http://schemas.microsoft.com/office/drawing/2014/main" id="{12685974-C60D-FA98-C476-5868ABD50A2C}"/>
              </a:ext>
            </a:extLst>
          </p:cNvPr>
          <p:cNvPicPr>
            <a:picLocks noChangeAspect="1"/>
          </p:cNvPicPr>
          <p:nvPr/>
        </p:nvPicPr>
        <p:blipFill>
          <a:blip r:embed="rId4"/>
          <a:stretch>
            <a:fillRect/>
          </a:stretch>
        </p:blipFill>
        <p:spPr>
          <a:xfrm>
            <a:off x="7294880" y="3753578"/>
            <a:ext cx="4699091" cy="2602772"/>
          </a:xfrm>
          <a:prstGeom prst="rect">
            <a:avLst/>
          </a:prstGeom>
        </p:spPr>
      </p:pic>
      <p:pic>
        <p:nvPicPr>
          <p:cNvPr id="18" name="Picture 17">
            <a:extLst>
              <a:ext uri="{FF2B5EF4-FFF2-40B4-BE49-F238E27FC236}">
                <a16:creationId xmlns:a16="http://schemas.microsoft.com/office/drawing/2014/main" id="{4B23CACD-16C4-B189-5F59-6EC5BC911440}"/>
              </a:ext>
            </a:extLst>
          </p:cNvPr>
          <p:cNvPicPr>
            <a:picLocks noChangeAspect="1"/>
          </p:cNvPicPr>
          <p:nvPr/>
        </p:nvPicPr>
        <p:blipFill>
          <a:blip r:embed="rId5"/>
          <a:stretch>
            <a:fillRect/>
          </a:stretch>
        </p:blipFill>
        <p:spPr>
          <a:xfrm>
            <a:off x="340227" y="5125180"/>
            <a:ext cx="5819902" cy="1186666"/>
          </a:xfrm>
          <a:prstGeom prst="rect">
            <a:avLst/>
          </a:prstGeom>
        </p:spPr>
      </p:pic>
    </p:spTree>
    <p:extLst>
      <p:ext uri="{BB962C8B-B14F-4D97-AF65-F5344CB8AC3E}">
        <p14:creationId xmlns:p14="http://schemas.microsoft.com/office/powerpoint/2010/main" val="368057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51990"/>
            <a:ext cx="10515600" cy="867728"/>
          </a:xfrm>
        </p:spPr>
        <p:txBody>
          <a:bodyPr/>
          <a:lstStyle/>
          <a:p>
            <a:r>
              <a:rPr lang="sv-SE" dirty="0"/>
              <a:t>Data pre-</a:t>
            </a:r>
            <a:r>
              <a:rPr lang="sv-SE" dirty="0" err="1"/>
              <a:t>processing</a:t>
            </a:r>
            <a:r>
              <a:rPr lang="sv-SE" dirty="0"/>
              <a:t> and </a:t>
            </a:r>
            <a:r>
              <a:rPr lang="sv-SE" dirty="0" err="1"/>
              <a:t>cleaning</a:t>
            </a:r>
            <a:r>
              <a:rPr lang="sv-SE" dirty="0"/>
              <a:t> II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6</a:t>
            </a:fld>
            <a:endParaRPr lang="fr-FR" dirty="0"/>
          </a:p>
        </p:txBody>
      </p:sp>
      <p:sp>
        <p:nvSpPr>
          <p:cNvPr id="3" name="TextBox 2">
            <a:extLst>
              <a:ext uri="{FF2B5EF4-FFF2-40B4-BE49-F238E27FC236}">
                <a16:creationId xmlns:a16="http://schemas.microsoft.com/office/drawing/2014/main" id="{7D13DB65-6961-53B1-2CEB-80886FF1B36D}"/>
              </a:ext>
            </a:extLst>
          </p:cNvPr>
          <p:cNvSpPr txBox="1"/>
          <p:nvPr/>
        </p:nvSpPr>
        <p:spPr>
          <a:xfrm>
            <a:off x="271096" y="872882"/>
            <a:ext cx="5986658" cy="1923604"/>
          </a:xfrm>
          <a:prstGeom prst="rect">
            <a:avLst/>
          </a:prstGeom>
          <a:noFill/>
        </p:spPr>
        <p:txBody>
          <a:bodyPr wrap="square" rtlCol="0">
            <a:spAutoFit/>
          </a:bodyPr>
          <a:lstStyle/>
          <a:p>
            <a:r>
              <a:rPr lang="sv-SE" sz="1700" dirty="0" err="1"/>
              <a:t>One</a:t>
            </a:r>
            <a:r>
              <a:rPr lang="sv-SE" sz="1700" dirty="0"/>
              <a:t> </a:t>
            </a:r>
            <a:r>
              <a:rPr lang="sv-SE" sz="1700" dirty="0" err="1"/>
              <a:t>of</a:t>
            </a:r>
            <a:r>
              <a:rPr lang="sv-SE" sz="1700" dirty="0"/>
              <a:t> the </a:t>
            </a:r>
            <a:r>
              <a:rPr lang="sv-SE" sz="1700" dirty="0" err="1"/>
              <a:t>biggest</a:t>
            </a:r>
            <a:r>
              <a:rPr lang="sv-SE" sz="1700" dirty="0"/>
              <a:t> </a:t>
            </a:r>
            <a:r>
              <a:rPr lang="sv-SE" sz="1700" dirty="0" err="1"/>
              <a:t>things</a:t>
            </a:r>
            <a:r>
              <a:rPr lang="sv-SE" sz="1700" dirty="0"/>
              <a:t> </a:t>
            </a:r>
            <a:r>
              <a:rPr lang="sv-SE" sz="1700" dirty="0" err="1"/>
              <a:t>that</a:t>
            </a:r>
            <a:r>
              <a:rPr lang="sv-SE" sz="1700" dirty="0"/>
              <a:t> </a:t>
            </a:r>
            <a:r>
              <a:rPr lang="sv-SE" sz="1700" dirty="0" err="1"/>
              <a:t>stand</a:t>
            </a:r>
            <a:r>
              <a:rPr lang="sv-SE" sz="1700" dirty="0"/>
              <a:t> </a:t>
            </a:r>
            <a:r>
              <a:rPr lang="sv-SE" sz="1700" dirty="0" err="1"/>
              <a:t>out</a:t>
            </a:r>
            <a:r>
              <a:rPr lang="sv-SE" sz="1700" dirty="0"/>
              <a:t> </a:t>
            </a:r>
            <a:r>
              <a:rPr lang="sv-SE" sz="1700" dirty="0" err="1"/>
              <a:t>when</a:t>
            </a:r>
            <a:r>
              <a:rPr lang="sv-SE" sz="1700" dirty="0"/>
              <a:t> going </a:t>
            </a:r>
            <a:r>
              <a:rPr lang="sv-SE" sz="1700" dirty="0" err="1"/>
              <a:t>through</a:t>
            </a:r>
            <a:r>
              <a:rPr lang="sv-SE" sz="1700" dirty="0"/>
              <a:t> the </a:t>
            </a:r>
            <a:r>
              <a:rPr lang="sv-SE" sz="1700" dirty="0" err="1"/>
              <a:t>dataset</a:t>
            </a:r>
            <a:r>
              <a:rPr lang="sv-SE" sz="1700" dirty="0"/>
              <a:t>, </a:t>
            </a:r>
            <a:r>
              <a:rPr lang="sv-SE" sz="1700" dirty="0" err="1"/>
              <a:t>which</a:t>
            </a:r>
            <a:r>
              <a:rPr lang="sv-SE" sz="1700" dirty="0"/>
              <a:t> I </a:t>
            </a:r>
            <a:r>
              <a:rPr lang="sv-SE" sz="1700" dirty="0" err="1"/>
              <a:t>didn’t</a:t>
            </a:r>
            <a:r>
              <a:rPr lang="sv-SE" sz="1700" dirty="0"/>
              <a:t> </a:t>
            </a:r>
            <a:r>
              <a:rPr lang="sv-SE" sz="1700" dirty="0" err="1"/>
              <a:t>notice</a:t>
            </a:r>
            <a:r>
              <a:rPr lang="sv-SE" sz="1700" dirty="0"/>
              <a:t> </a:t>
            </a:r>
            <a:r>
              <a:rPr lang="sv-SE" sz="1700" dirty="0" err="1"/>
              <a:t>during</a:t>
            </a:r>
            <a:r>
              <a:rPr lang="sv-SE" sz="1700" dirty="0"/>
              <a:t> my initial pre-</a:t>
            </a:r>
            <a:r>
              <a:rPr lang="sv-SE" sz="1700" dirty="0" err="1"/>
              <a:t>processing</a:t>
            </a:r>
            <a:r>
              <a:rPr lang="sv-SE" sz="1700" dirty="0"/>
              <a:t> </a:t>
            </a:r>
            <a:r>
              <a:rPr lang="sv-SE" sz="1700" dirty="0" err="1"/>
              <a:t>but</a:t>
            </a:r>
            <a:r>
              <a:rPr lang="sv-SE" sz="1700" dirty="0"/>
              <a:t> later </a:t>
            </a:r>
            <a:r>
              <a:rPr lang="sv-SE" sz="1700" dirty="0" err="1"/>
              <a:t>when</a:t>
            </a:r>
            <a:r>
              <a:rPr lang="sv-SE" sz="1700" dirty="0"/>
              <a:t> </a:t>
            </a:r>
            <a:r>
              <a:rPr lang="sv-SE" sz="1700" dirty="0" err="1"/>
              <a:t>plotting</a:t>
            </a:r>
            <a:r>
              <a:rPr lang="sv-SE" sz="1700" dirty="0"/>
              <a:t>, is </a:t>
            </a:r>
            <a:r>
              <a:rPr lang="sv-SE" sz="1700" dirty="0" err="1"/>
              <a:t>that</a:t>
            </a:r>
            <a:r>
              <a:rPr lang="sv-SE" sz="1700" dirty="0"/>
              <a:t> </a:t>
            </a:r>
            <a:r>
              <a:rPr lang="sv-SE" sz="1700" dirty="0" err="1"/>
              <a:t>we</a:t>
            </a:r>
            <a:r>
              <a:rPr lang="sv-SE" sz="1700" dirty="0"/>
              <a:t> </a:t>
            </a:r>
            <a:r>
              <a:rPr lang="sv-SE" sz="1700" dirty="0" err="1"/>
              <a:t>have</a:t>
            </a:r>
            <a:r>
              <a:rPr lang="sv-SE" sz="1700" dirty="0"/>
              <a:t> 38 (!) </a:t>
            </a:r>
            <a:r>
              <a:rPr lang="sv-SE" sz="1700" dirty="0" err="1"/>
              <a:t>people</a:t>
            </a:r>
            <a:r>
              <a:rPr lang="sv-SE" sz="1700" dirty="0"/>
              <a:t> </a:t>
            </a:r>
            <a:r>
              <a:rPr lang="sv-SE" sz="1700" dirty="0" err="1"/>
              <a:t>with</a:t>
            </a:r>
            <a:r>
              <a:rPr lang="sv-SE" sz="1700" dirty="0"/>
              <a:t> a </a:t>
            </a:r>
            <a:r>
              <a:rPr lang="sv-SE" sz="1700" dirty="0" err="1"/>
              <a:t>birth</a:t>
            </a:r>
            <a:r>
              <a:rPr lang="sv-SE" sz="1700" dirty="0"/>
              <a:t> date </a:t>
            </a:r>
            <a:r>
              <a:rPr lang="sv-SE" sz="1700" dirty="0" err="1"/>
              <a:t>year</a:t>
            </a:r>
            <a:r>
              <a:rPr lang="sv-SE" sz="1700" dirty="0"/>
              <a:t> </a:t>
            </a:r>
            <a:r>
              <a:rPr lang="sv-SE" sz="1700" dirty="0" err="1"/>
              <a:t>around</a:t>
            </a:r>
            <a:r>
              <a:rPr lang="sv-SE" sz="1700" dirty="0"/>
              <a:t> 2060. </a:t>
            </a:r>
            <a:r>
              <a:rPr lang="sv-SE" sz="1700" dirty="0" err="1"/>
              <a:t>Assuming</a:t>
            </a:r>
            <a:r>
              <a:rPr lang="sv-SE" sz="1700" dirty="0"/>
              <a:t> </a:t>
            </a:r>
            <a:r>
              <a:rPr lang="sv-SE" sz="1700" dirty="0" err="1"/>
              <a:t>we’re</a:t>
            </a:r>
            <a:r>
              <a:rPr lang="sv-SE" sz="1700" dirty="0"/>
              <a:t> not </a:t>
            </a:r>
            <a:r>
              <a:rPr lang="sv-SE" sz="1700" dirty="0" err="1"/>
              <a:t>dealing</a:t>
            </a:r>
            <a:r>
              <a:rPr lang="sv-SE" sz="1700" dirty="0"/>
              <a:t> </a:t>
            </a:r>
            <a:r>
              <a:rPr lang="sv-SE" sz="1700" dirty="0" err="1"/>
              <a:t>with</a:t>
            </a:r>
            <a:r>
              <a:rPr lang="sv-SE" sz="1700" dirty="0"/>
              <a:t> </a:t>
            </a:r>
            <a:r>
              <a:rPr lang="sv-SE" sz="1700" dirty="0" err="1"/>
              <a:t>time</a:t>
            </a:r>
            <a:r>
              <a:rPr lang="sv-SE" sz="1700" dirty="0"/>
              <a:t> </a:t>
            </a:r>
            <a:r>
              <a:rPr lang="sv-SE" sz="1700" dirty="0" err="1"/>
              <a:t>travelers</a:t>
            </a:r>
            <a:r>
              <a:rPr lang="sv-SE" sz="1700" dirty="0"/>
              <a:t>, </a:t>
            </a:r>
            <a:r>
              <a:rPr lang="sv-SE" sz="1700" dirty="0" err="1"/>
              <a:t>this</a:t>
            </a:r>
            <a:r>
              <a:rPr lang="sv-SE" sz="1700" dirty="0"/>
              <a:t> is </a:t>
            </a:r>
            <a:r>
              <a:rPr lang="sv-SE" sz="1700" dirty="0" err="1"/>
              <a:t>obviously</a:t>
            </a:r>
            <a:r>
              <a:rPr lang="sv-SE" sz="1700" dirty="0"/>
              <a:t> </a:t>
            </a:r>
            <a:r>
              <a:rPr lang="sv-SE" sz="1700" dirty="0" err="1"/>
              <a:t>incorrectly</a:t>
            </a:r>
            <a:r>
              <a:rPr lang="sv-SE" sz="1700" dirty="0"/>
              <a:t> </a:t>
            </a:r>
            <a:r>
              <a:rPr lang="sv-SE" sz="1700" dirty="0" err="1"/>
              <a:t>entered</a:t>
            </a:r>
            <a:r>
              <a:rPr lang="sv-SE" sz="1700" dirty="0"/>
              <a:t> data, and a </a:t>
            </a:r>
            <a:r>
              <a:rPr lang="sv-SE" sz="1700" dirty="0" err="1"/>
              <a:t>lot</a:t>
            </a:r>
            <a:r>
              <a:rPr lang="sv-SE" sz="1700" dirty="0"/>
              <a:t> </a:t>
            </a:r>
            <a:r>
              <a:rPr lang="sv-SE" sz="1700" dirty="0" err="1"/>
              <a:t>of</a:t>
            </a:r>
            <a:r>
              <a:rPr lang="sv-SE" sz="1700" dirty="0"/>
              <a:t> it. So the </a:t>
            </a:r>
            <a:r>
              <a:rPr lang="sv-SE" sz="1700" dirty="0" err="1"/>
              <a:t>question</a:t>
            </a:r>
            <a:r>
              <a:rPr lang="sv-SE" sz="1700" dirty="0"/>
              <a:t> </a:t>
            </a:r>
            <a:r>
              <a:rPr lang="sv-SE" sz="1700" dirty="0" err="1"/>
              <a:t>becomes</a:t>
            </a:r>
            <a:r>
              <a:rPr lang="sv-SE" sz="1700" dirty="0"/>
              <a:t>: ”Do </a:t>
            </a:r>
            <a:r>
              <a:rPr lang="sv-SE" sz="1700" dirty="0" err="1"/>
              <a:t>we</a:t>
            </a:r>
            <a:r>
              <a:rPr lang="sv-SE" sz="1700" dirty="0"/>
              <a:t> </a:t>
            </a:r>
            <a:r>
              <a:rPr lang="sv-SE" sz="1700" dirty="0" err="1"/>
              <a:t>remove</a:t>
            </a:r>
            <a:r>
              <a:rPr lang="sv-SE" sz="1700" dirty="0"/>
              <a:t> </a:t>
            </a:r>
            <a:r>
              <a:rPr lang="sv-SE" sz="1700" dirty="0" err="1"/>
              <a:t>these</a:t>
            </a:r>
            <a:r>
              <a:rPr lang="sv-SE" sz="1700" dirty="0"/>
              <a:t> 38 </a:t>
            </a:r>
            <a:r>
              <a:rPr lang="sv-SE" sz="1700" dirty="0" err="1"/>
              <a:t>people</a:t>
            </a:r>
            <a:r>
              <a:rPr lang="sv-SE" sz="1700" dirty="0"/>
              <a:t>?”</a:t>
            </a:r>
          </a:p>
        </p:txBody>
      </p:sp>
      <p:pic>
        <p:nvPicPr>
          <p:cNvPr id="8" name="Picture 7">
            <a:extLst>
              <a:ext uri="{FF2B5EF4-FFF2-40B4-BE49-F238E27FC236}">
                <a16:creationId xmlns:a16="http://schemas.microsoft.com/office/drawing/2014/main" id="{9A77C8E1-D50D-97A0-472C-7DF7BFFA5837}"/>
              </a:ext>
            </a:extLst>
          </p:cNvPr>
          <p:cNvPicPr>
            <a:picLocks noChangeAspect="1"/>
          </p:cNvPicPr>
          <p:nvPr/>
        </p:nvPicPr>
        <p:blipFill>
          <a:blip r:embed="rId2"/>
          <a:stretch>
            <a:fillRect/>
          </a:stretch>
        </p:blipFill>
        <p:spPr>
          <a:xfrm>
            <a:off x="6096000" y="919718"/>
            <a:ext cx="4724400" cy="4050411"/>
          </a:xfrm>
          <a:prstGeom prst="rect">
            <a:avLst/>
          </a:prstGeom>
        </p:spPr>
      </p:pic>
      <p:pic>
        <p:nvPicPr>
          <p:cNvPr id="10" name="Picture 9">
            <a:extLst>
              <a:ext uri="{FF2B5EF4-FFF2-40B4-BE49-F238E27FC236}">
                <a16:creationId xmlns:a16="http://schemas.microsoft.com/office/drawing/2014/main" id="{E2CEC0F7-F3D5-25E2-BEEC-9E346407B298}"/>
              </a:ext>
            </a:extLst>
          </p:cNvPr>
          <p:cNvPicPr>
            <a:picLocks noChangeAspect="1"/>
          </p:cNvPicPr>
          <p:nvPr/>
        </p:nvPicPr>
        <p:blipFill>
          <a:blip r:embed="rId3"/>
          <a:stretch>
            <a:fillRect/>
          </a:stretch>
        </p:blipFill>
        <p:spPr>
          <a:xfrm>
            <a:off x="298281" y="2833071"/>
            <a:ext cx="3740319" cy="3523279"/>
          </a:xfrm>
          <a:prstGeom prst="rect">
            <a:avLst/>
          </a:prstGeom>
        </p:spPr>
      </p:pic>
      <p:sp>
        <p:nvSpPr>
          <p:cNvPr id="13" name="TextBox 12">
            <a:extLst>
              <a:ext uri="{FF2B5EF4-FFF2-40B4-BE49-F238E27FC236}">
                <a16:creationId xmlns:a16="http://schemas.microsoft.com/office/drawing/2014/main" id="{126A9F6B-FEB8-895C-5DF3-C96448DE7EA4}"/>
              </a:ext>
            </a:extLst>
          </p:cNvPr>
          <p:cNvSpPr txBox="1"/>
          <p:nvPr/>
        </p:nvSpPr>
        <p:spPr>
          <a:xfrm>
            <a:off x="4038600" y="4955967"/>
            <a:ext cx="8153400" cy="877163"/>
          </a:xfrm>
          <a:prstGeom prst="rect">
            <a:avLst/>
          </a:prstGeom>
          <a:noFill/>
        </p:spPr>
        <p:txBody>
          <a:bodyPr wrap="square">
            <a:spAutoFit/>
          </a:bodyPr>
          <a:lstStyle/>
          <a:p>
            <a:r>
              <a:rPr lang="sv-SE" sz="1700" dirty="0" err="1"/>
              <a:t>One</a:t>
            </a:r>
            <a:r>
              <a:rPr lang="sv-SE" sz="1700" dirty="0"/>
              <a:t> </a:t>
            </a:r>
            <a:r>
              <a:rPr lang="sv-SE" sz="1700" dirty="0" err="1"/>
              <a:t>could</a:t>
            </a:r>
            <a:r>
              <a:rPr lang="sv-SE" sz="1700" dirty="0"/>
              <a:t> </a:t>
            </a:r>
            <a:r>
              <a:rPr lang="sv-SE" sz="1700" dirty="0" err="1"/>
              <a:t>argue</a:t>
            </a:r>
            <a:r>
              <a:rPr lang="sv-SE" sz="1700" dirty="0"/>
              <a:t> </a:t>
            </a:r>
            <a:r>
              <a:rPr lang="sv-SE" sz="1700" dirty="0" err="1"/>
              <a:t>that</a:t>
            </a:r>
            <a:r>
              <a:rPr lang="sv-SE" sz="1700" dirty="0"/>
              <a:t> </a:t>
            </a:r>
            <a:r>
              <a:rPr lang="sv-SE" sz="1700" dirty="0" err="1"/>
              <a:t>we</a:t>
            </a:r>
            <a:r>
              <a:rPr lang="sv-SE" sz="1700" dirty="0"/>
              <a:t> </a:t>
            </a:r>
            <a:r>
              <a:rPr lang="sv-SE" sz="1700" dirty="0" err="1"/>
              <a:t>should</a:t>
            </a:r>
            <a:r>
              <a:rPr lang="sv-SE" sz="1700" dirty="0"/>
              <a:t> </a:t>
            </a:r>
            <a:r>
              <a:rPr lang="sv-SE" sz="1700" dirty="0" err="1"/>
              <a:t>but</a:t>
            </a:r>
            <a:r>
              <a:rPr lang="sv-SE" sz="1700" dirty="0"/>
              <a:t> I </a:t>
            </a:r>
            <a:r>
              <a:rPr lang="sv-SE" sz="1700" dirty="0" err="1"/>
              <a:t>have</a:t>
            </a:r>
            <a:r>
              <a:rPr lang="sv-SE" sz="1700" dirty="0"/>
              <a:t> chosen not to. </a:t>
            </a:r>
            <a:r>
              <a:rPr lang="sv-SE" sz="1700" dirty="0" err="1"/>
              <a:t>Looking</a:t>
            </a:r>
            <a:r>
              <a:rPr lang="sv-SE" sz="1700" dirty="0"/>
              <a:t> at </a:t>
            </a:r>
            <a:r>
              <a:rPr lang="sv-SE" sz="1700" dirty="0" err="1"/>
              <a:t>every</a:t>
            </a:r>
            <a:r>
              <a:rPr lang="sv-SE" sz="1700" dirty="0"/>
              <a:t> </a:t>
            </a:r>
            <a:r>
              <a:rPr lang="sv-SE" sz="1700" dirty="0" err="1"/>
              <a:t>column</a:t>
            </a:r>
            <a:r>
              <a:rPr lang="sv-SE" sz="1700" dirty="0"/>
              <a:t> </a:t>
            </a:r>
            <a:r>
              <a:rPr lang="sv-SE" sz="1700" dirty="0" err="1"/>
              <a:t>other</a:t>
            </a:r>
            <a:r>
              <a:rPr lang="sv-SE" sz="1700" dirty="0"/>
              <a:t> ’DOB’, </a:t>
            </a:r>
            <a:r>
              <a:rPr lang="sv-SE" sz="1700" dirty="0" err="1"/>
              <a:t>we</a:t>
            </a:r>
            <a:r>
              <a:rPr lang="sv-SE" sz="1700" dirty="0"/>
              <a:t> </a:t>
            </a:r>
            <a:r>
              <a:rPr lang="sv-SE" sz="1700" dirty="0" err="1"/>
              <a:t>see</a:t>
            </a:r>
            <a:r>
              <a:rPr lang="sv-SE" sz="1700" dirty="0"/>
              <a:t> </a:t>
            </a:r>
            <a:r>
              <a:rPr lang="sv-SE" sz="1700" dirty="0" err="1"/>
              <a:t>that</a:t>
            </a:r>
            <a:r>
              <a:rPr lang="sv-SE" sz="1700" dirty="0"/>
              <a:t> </a:t>
            </a:r>
            <a:r>
              <a:rPr lang="sv-SE" sz="1700" dirty="0" err="1"/>
              <a:t>we</a:t>
            </a:r>
            <a:r>
              <a:rPr lang="sv-SE" sz="1700" dirty="0"/>
              <a:t> </a:t>
            </a:r>
            <a:r>
              <a:rPr lang="sv-SE" sz="1700" dirty="0" err="1"/>
              <a:t>have</a:t>
            </a:r>
            <a:r>
              <a:rPr lang="sv-SE" sz="1700" dirty="0"/>
              <a:t> </a:t>
            </a:r>
            <a:r>
              <a:rPr lang="sv-SE" sz="1700" dirty="0" err="1"/>
              <a:t>reasonable</a:t>
            </a:r>
            <a:r>
              <a:rPr lang="sv-SE" sz="1700" dirty="0"/>
              <a:t> data, </a:t>
            </a:r>
            <a:r>
              <a:rPr lang="sv-SE" sz="1700" dirty="0" err="1"/>
              <a:t>even</a:t>
            </a:r>
            <a:r>
              <a:rPr lang="sv-SE" sz="1700" dirty="0"/>
              <a:t> the date-</a:t>
            </a:r>
            <a:r>
              <a:rPr lang="sv-SE" sz="1700" dirty="0" err="1"/>
              <a:t>related</a:t>
            </a:r>
            <a:r>
              <a:rPr lang="sv-SE" sz="1700" dirty="0"/>
              <a:t> </a:t>
            </a:r>
            <a:r>
              <a:rPr lang="sv-SE" sz="1700" dirty="0" err="1"/>
              <a:t>ones</a:t>
            </a:r>
            <a:r>
              <a:rPr lang="sv-SE" sz="1700" dirty="0"/>
              <a:t>. The </a:t>
            </a:r>
            <a:r>
              <a:rPr lang="sv-SE" sz="1700" dirty="0" err="1"/>
              <a:t>one</a:t>
            </a:r>
            <a:r>
              <a:rPr lang="sv-SE" sz="1700" dirty="0"/>
              <a:t> and </a:t>
            </a:r>
            <a:r>
              <a:rPr lang="sv-SE" sz="1700" dirty="0" err="1"/>
              <a:t>only</a:t>
            </a:r>
            <a:r>
              <a:rPr lang="sv-SE" sz="1700" dirty="0"/>
              <a:t> data </a:t>
            </a:r>
            <a:r>
              <a:rPr lang="sv-SE" sz="1700" dirty="0" err="1"/>
              <a:t>point</a:t>
            </a:r>
            <a:r>
              <a:rPr lang="sv-SE" sz="1700" dirty="0"/>
              <a:t> I </a:t>
            </a:r>
            <a:r>
              <a:rPr lang="sv-SE" sz="1700" dirty="0" err="1"/>
              <a:t>have</a:t>
            </a:r>
            <a:r>
              <a:rPr lang="sv-SE" sz="1700" dirty="0"/>
              <a:t> chosen to </a:t>
            </a:r>
            <a:r>
              <a:rPr lang="sv-SE" sz="1700" dirty="0" err="1"/>
              <a:t>change</a:t>
            </a:r>
            <a:r>
              <a:rPr lang="sv-SE" sz="1700" dirty="0"/>
              <a:t> is the CEO </a:t>
            </a:r>
            <a:r>
              <a:rPr lang="sv-SE" sz="1700" dirty="0" err="1"/>
              <a:t>of</a:t>
            </a:r>
            <a:r>
              <a:rPr lang="sv-SE" sz="1700" dirty="0"/>
              <a:t> the </a:t>
            </a:r>
            <a:r>
              <a:rPr lang="sv-SE" sz="1700" dirty="0" err="1"/>
              <a:t>company</a:t>
            </a:r>
            <a:r>
              <a:rPr lang="sv-SE" sz="1700" dirty="0"/>
              <a:t>:</a:t>
            </a:r>
            <a:endParaRPr lang="en-US" sz="1700" dirty="0"/>
          </a:p>
        </p:txBody>
      </p:sp>
      <p:sp>
        <p:nvSpPr>
          <p:cNvPr id="19" name="TextBox 18">
            <a:extLst>
              <a:ext uri="{FF2B5EF4-FFF2-40B4-BE49-F238E27FC236}">
                <a16:creationId xmlns:a16="http://schemas.microsoft.com/office/drawing/2014/main" id="{2B68E8FC-3BA8-E9D6-B70E-F4181A4102DB}"/>
              </a:ext>
            </a:extLst>
          </p:cNvPr>
          <p:cNvSpPr txBox="1"/>
          <p:nvPr/>
        </p:nvSpPr>
        <p:spPr>
          <a:xfrm>
            <a:off x="7983220" y="1834684"/>
            <a:ext cx="2451100" cy="1015663"/>
          </a:xfrm>
          <a:prstGeom prst="rect">
            <a:avLst/>
          </a:prstGeom>
          <a:noFill/>
        </p:spPr>
        <p:txBody>
          <a:bodyPr wrap="square">
            <a:spAutoFit/>
          </a:bodyPr>
          <a:lstStyle/>
          <a:p>
            <a:r>
              <a:rPr lang="en-US" sz="1500" dirty="0"/>
              <a:t>I want to believe </a:t>
            </a:r>
          </a:p>
          <a:p>
            <a:r>
              <a:rPr lang="en-US" sz="1500" dirty="0"/>
              <a:t>that this isn’t deliberate but just rather incompetent people entering the data</a:t>
            </a:r>
            <a:endParaRPr lang="fr-FR" sz="1500" dirty="0"/>
          </a:p>
        </p:txBody>
      </p:sp>
      <p:pic>
        <p:nvPicPr>
          <p:cNvPr id="21" name="Picture 20">
            <a:extLst>
              <a:ext uri="{FF2B5EF4-FFF2-40B4-BE49-F238E27FC236}">
                <a16:creationId xmlns:a16="http://schemas.microsoft.com/office/drawing/2014/main" id="{934F126D-BC27-A53C-4A1F-484DE6B3B212}"/>
              </a:ext>
            </a:extLst>
          </p:cNvPr>
          <p:cNvPicPr>
            <a:picLocks noChangeAspect="1"/>
          </p:cNvPicPr>
          <p:nvPr/>
        </p:nvPicPr>
        <p:blipFill>
          <a:blip r:embed="rId4"/>
          <a:stretch>
            <a:fillRect/>
          </a:stretch>
        </p:blipFill>
        <p:spPr>
          <a:xfrm>
            <a:off x="4111938" y="5834155"/>
            <a:ext cx="2556242" cy="514994"/>
          </a:xfrm>
          <a:prstGeom prst="rect">
            <a:avLst/>
          </a:prstGeom>
        </p:spPr>
      </p:pic>
      <p:pic>
        <p:nvPicPr>
          <p:cNvPr id="23" name="Picture 22">
            <a:extLst>
              <a:ext uri="{FF2B5EF4-FFF2-40B4-BE49-F238E27FC236}">
                <a16:creationId xmlns:a16="http://schemas.microsoft.com/office/drawing/2014/main" id="{8A6EF0E4-C6B2-2C34-9F11-D8DD9969424C}"/>
              </a:ext>
            </a:extLst>
          </p:cNvPr>
          <p:cNvPicPr>
            <a:picLocks noChangeAspect="1"/>
          </p:cNvPicPr>
          <p:nvPr/>
        </p:nvPicPr>
        <p:blipFill>
          <a:blip r:embed="rId5"/>
          <a:stretch>
            <a:fillRect/>
          </a:stretch>
        </p:blipFill>
        <p:spPr>
          <a:xfrm>
            <a:off x="6741519" y="5829321"/>
            <a:ext cx="4886455" cy="514994"/>
          </a:xfrm>
          <a:prstGeom prst="rect">
            <a:avLst/>
          </a:prstGeom>
        </p:spPr>
      </p:pic>
    </p:spTree>
    <p:extLst>
      <p:ext uri="{BB962C8B-B14F-4D97-AF65-F5344CB8AC3E}">
        <p14:creationId xmlns:p14="http://schemas.microsoft.com/office/powerpoint/2010/main" val="232062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F8739071-882E-71AF-BA90-6672B846042D}"/>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A073B609-5595-968E-19D3-C5688A9457D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2D7D6E9-73BE-1A77-8F80-7E2FC9E865F8}"/>
              </a:ext>
            </a:extLst>
          </p:cNvPr>
          <p:cNvSpPr>
            <a:spLocks noGrp="1"/>
          </p:cNvSpPr>
          <p:nvPr>
            <p:ph type="sldNum" sz="quarter" idx="12"/>
          </p:nvPr>
        </p:nvSpPr>
        <p:spPr/>
        <p:txBody>
          <a:bodyPr/>
          <a:lstStyle/>
          <a:p>
            <a:pPr rtl="0"/>
            <a:fld id="{A49DFD55-3C28-40EF-9E31-A92D2E4017FF}" type="slidenum">
              <a:rPr lang="fr-FR" smtClean="0"/>
              <a:pPr rtl="0"/>
              <a:t>7</a:t>
            </a:fld>
            <a:endParaRPr lang="fr-FR" dirty="0"/>
          </a:p>
        </p:txBody>
      </p:sp>
      <p:sp>
        <p:nvSpPr>
          <p:cNvPr id="18" name="Title 1">
            <a:extLst>
              <a:ext uri="{FF2B5EF4-FFF2-40B4-BE49-F238E27FC236}">
                <a16:creationId xmlns:a16="http://schemas.microsoft.com/office/drawing/2014/main" id="{129DE069-4D54-C624-0129-7CB40A26CE39}"/>
              </a:ext>
            </a:extLst>
          </p:cNvPr>
          <p:cNvSpPr>
            <a:spLocks noGrp="1"/>
          </p:cNvSpPr>
          <p:nvPr>
            <p:ph type="title"/>
          </p:nvPr>
        </p:nvSpPr>
        <p:spPr>
          <a:xfrm>
            <a:off x="838200" y="345728"/>
            <a:ext cx="10515600" cy="962518"/>
          </a:xfrm>
        </p:spPr>
        <p:txBody>
          <a:bodyPr/>
          <a:lstStyle/>
          <a:p>
            <a:r>
              <a:rPr lang="sv-SE" dirty="0" err="1"/>
              <a:t>Salary</a:t>
            </a:r>
            <a:r>
              <a:rPr lang="sv-SE" dirty="0"/>
              <a:t> distribution I</a:t>
            </a:r>
            <a:endParaRPr lang="fr-FR" dirty="0"/>
          </a:p>
        </p:txBody>
      </p:sp>
      <p:sp>
        <p:nvSpPr>
          <p:cNvPr id="20" name="TextBox 19">
            <a:extLst>
              <a:ext uri="{FF2B5EF4-FFF2-40B4-BE49-F238E27FC236}">
                <a16:creationId xmlns:a16="http://schemas.microsoft.com/office/drawing/2014/main" id="{1F529C1E-E5BB-777B-60F5-A62FE517FC06}"/>
              </a:ext>
            </a:extLst>
          </p:cNvPr>
          <p:cNvSpPr txBox="1"/>
          <p:nvPr/>
        </p:nvSpPr>
        <p:spPr>
          <a:xfrm>
            <a:off x="5934662" y="1323462"/>
            <a:ext cx="6192519" cy="2431435"/>
          </a:xfrm>
          <a:prstGeom prst="rect">
            <a:avLst/>
          </a:prstGeom>
          <a:noFill/>
        </p:spPr>
        <p:txBody>
          <a:bodyPr wrap="square" rtlCol="0">
            <a:spAutoFit/>
          </a:bodyPr>
          <a:lstStyle/>
          <a:p>
            <a:r>
              <a:rPr lang="sv-SE" sz="1900" dirty="0" err="1"/>
              <a:t>Let’s</a:t>
            </a:r>
            <a:r>
              <a:rPr lang="sv-SE" sz="1900" dirty="0"/>
              <a:t> get a </a:t>
            </a:r>
            <a:r>
              <a:rPr lang="sv-SE" sz="1900" dirty="0" err="1"/>
              <a:t>good</a:t>
            </a:r>
            <a:r>
              <a:rPr lang="sv-SE" sz="1900" dirty="0"/>
              <a:t> </a:t>
            </a:r>
            <a:r>
              <a:rPr lang="sv-SE" sz="1900" dirty="0" err="1"/>
              <a:t>understanding</a:t>
            </a:r>
            <a:r>
              <a:rPr lang="sv-SE" sz="1900" dirty="0"/>
              <a:t> </a:t>
            </a:r>
            <a:r>
              <a:rPr lang="sv-SE" sz="1900" dirty="0" err="1"/>
              <a:t>of</a:t>
            </a:r>
            <a:r>
              <a:rPr lang="sv-SE" sz="1900" dirty="0"/>
              <a:t> the </a:t>
            </a:r>
            <a:r>
              <a:rPr lang="sv-SE" sz="1900" dirty="0" err="1"/>
              <a:t>salary</a:t>
            </a:r>
            <a:r>
              <a:rPr lang="sv-SE" sz="1900" dirty="0"/>
              <a:t> </a:t>
            </a:r>
            <a:r>
              <a:rPr lang="sv-SE" sz="1900" dirty="0" err="1"/>
              <a:t>within</a:t>
            </a:r>
            <a:r>
              <a:rPr lang="sv-SE" sz="1900" dirty="0"/>
              <a:t> the </a:t>
            </a:r>
            <a:r>
              <a:rPr lang="sv-SE" sz="1900" dirty="0" err="1"/>
              <a:t>organization</a:t>
            </a:r>
            <a:r>
              <a:rPr lang="sv-SE" sz="1900" dirty="0"/>
              <a:t>. The </a:t>
            </a:r>
            <a:r>
              <a:rPr lang="sv-SE" sz="1900" dirty="0" err="1"/>
              <a:t>average</a:t>
            </a:r>
            <a:r>
              <a:rPr lang="sv-SE" sz="1900" dirty="0"/>
              <a:t> </a:t>
            </a:r>
            <a:r>
              <a:rPr lang="sv-SE" sz="1900" dirty="0" err="1"/>
              <a:t>salary</a:t>
            </a:r>
            <a:r>
              <a:rPr lang="sv-SE" sz="1900" dirty="0"/>
              <a:t> is $69 000 </a:t>
            </a:r>
            <a:r>
              <a:rPr lang="sv-SE" sz="1900" dirty="0" err="1"/>
              <a:t>with</a:t>
            </a:r>
            <a:r>
              <a:rPr lang="sv-SE" sz="1900" dirty="0"/>
              <a:t> a standard deviation </a:t>
            </a:r>
            <a:r>
              <a:rPr lang="sv-SE" sz="1900" dirty="0" err="1"/>
              <a:t>of</a:t>
            </a:r>
            <a:r>
              <a:rPr lang="sv-SE" sz="1900" dirty="0"/>
              <a:t> ca $25 000. </a:t>
            </a:r>
          </a:p>
          <a:p>
            <a:endParaRPr lang="sv-SE" sz="1900" dirty="0"/>
          </a:p>
          <a:p>
            <a:r>
              <a:rPr lang="sv-SE" sz="1900" dirty="0"/>
              <a:t>The </a:t>
            </a:r>
            <a:r>
              <a:rPr lang="sv-SE" sz="1900" dirty="0" err="1"/>
              <a:t>highest</a:t>
            </a:r>
            <a:r>
              <a:rPr lang="sv-SE" sz="1900" dirty="0"/>
              <a:t> </a:t>
            </a:r>
            <a:r>
              <a:rPr lang="sv-SE" sz="1900" dirty="0" err="1"/>
              <a:t>earner</a:t>
            </a:r>
            <a:r>
              <a:rPr lang="sv-SE" sz="1900" dirty="0"/>
              <a:t> is the CEO </a:t>
            </a:r>
            <a:r>
              <a:rPr lang="sv-SE" sz="1900" dirty="0" err="1"/>
              <a:t>with</a:t>
            </a:r>
            <a:r>
              <a:rPr lang="sv-SE" sz="1900" dirty="0"/>
              <a:t> $250 000 </a:t>
            </a:r>
            <a:r>
              <a:rPr lang="sv-SE" sz="1900" dirty="0" err="1"/>
              <a:t>who</a:t>
            </a:r>
            <a:r>
              <a:rPr lang="sv-SE" sz="1900" dirty="0"/>
              <a:t> is </a:t>
            </a:r>
            <a:r>
              <a:rPr lang="sv-SE" sz="1900" dirty="0" err="1"/>
              <a:t>also</a:t>
            </a:r>
            <a:r>
              <a:rPr lang="sv-SE" sz="1900" dirty="0"/>
              <a:t> </a:t>
            </a:r>
            <a:r>
              <a:rPr lang="sv-SE" sz="1900" dirty="0" err="1"/>
              <a:t>female</a:t>
            </a:r>
            <a:r>
              <a:rPr lang="sv-SE" sz="1900" dirty="0"/>
              <a:t>. </a:t>
            </a:r>
            <a:r>
              <a:rPr lang="sv-SE" sz="1900" dirty="0" err="1"/>
              <a:t>There</a:t>
            </a:r>
            <a:r>
              <a:rPr lang="sv-SE" sz="1900" dirty="0"/>
              <a:t> </a:t>
            </a:r>
            <a:r>
              <a:rPr lang="sv-SE" sz="1900" dirty="0" err="1"/>
              <a:t>are</a:t>
            </a:r>
            <a:r>
              <a:rPr lang="sv-SE" sz="1900" dirty="0"/>
              <a:t> </a:t>
            </a:r>
            <a:r>
              <a:rPr lang="sv-SE" sz="1900" dirty="0" err="1"/>
              <a:t>more</a:t>
            </a:r>
            <a:r>
              <a:rPr lang="sv-SE" sz="1900" dirty="0"/>
              <a:t> </a:t>
            </a:r>
            <a:r>
              <a:rPr lang="sv-SE" sz="1900" dirty="0" err="1"/>
              <a:t>females</a:t>
            </a:r>
            <a:r>
              <a:rPr lang="sv-SE" sz="1900" dirty="0"/>
              <a:t> in the </a:t>
            </a:r>
            <a:r>
              <a:rPr lang="sv-SE" sz="1900" dirty="0" err="1"/>
              <a:t>organization</a:t>
            </a:r>
            <a:r>
              <a:rPr lang="sv-SE" sz="1900" dirty="0"/>
              <a:t> (176 vs 135 as </a:t>
            </a:r>
            <a:r>
              <a:rPr lang="sv-SE" sz="1900" dirty="0" err="1"/>
              <a:t>we</a:t>
            </a:r>
            <a:r>
              <a:rPr lang="sv-SE" sz="1900" dirty="0"/>
              <a:t> </a:t>
            </a:r>
            <a:r>
              <a:rPr lang="sv-SE" sz="1900" dirty="0" err="1"/>
              <a:t>can</a:t>
            </a:r>
            <a:r>
              <a:rPr lang="sv-SE" sz="1900" dirty="0"/>
              <a:t> </a:t>
            </a:r>
            <a:r>
              <a:rPr lang="sv-SE" sz="1900" dirty="0" err="1"/>
              <a:t>see</a:t>
            </a:r>
            <a:r>
              <a:rPr lang="sv-SE" sz="1900" dirty="0"/>
              <a:t> </a:t>
            </a:r>
            <a:r>
              <a:rPr lang="sv-SE" sz="1900" dirty="0" err="1"/>
              <a:t>below</a:t>
            </a:r>
            <a:r>
              <a:rPr lang="sv-SE" sz="1900" dirty="0"/>
              <a:t>) </a:t>
            </a:r>
            <a:r>
              <a:rPr lang="sv-SE" sz="1900" dirty="0" err="1"/>
              <a:t>but</a:t>
            </a:r>
            <a:r>
              <a:rPr lang="sv-SE" sz="1900" dirty="0"/>
              <a:t> men </a:t>
            </a:r>
            <a:r>
              <a:rPr lang="sv-SE" sz="1900" dirty="0" err="1"/>
              <a:t>earn</a:t>
            </a:r>
            <a:r>
              <a:rPr lang="sv-SE" sz="1900" dirty="0"/>
              <a:t> </a:t>
            </a:r>
            <a:r>
              <a:rPr lang="sv-SE" sz="1900" dirty="0" err="1"/>
              <a:t>slightly</a:t>
            </a:r>
            <a:r>
              <a:rPr lang="sv-SE" sz="1900" dirty="0"/>
              <a:t> </a:t>
            </a:r>
            <a:r>
              <a:rPr lang="sv-SE" sz="1900" dirty="0" err="1"/>
              <a:t>more</a:t>
            </a:r>
            <a:r>
              <a:rPr lang="sv-SE" sz="1900" dirty="0"/>
              <a:t> on </a:t>
            </a:r>
            <a:r>
              <a:rPr lang="sv-SE" sz="1900" dirty="0" err="1"/>
              <a:t>average</a:t>
            </a:r>
            <a:r>
              <a:rPr lang="sv-SE" sz="1900" dirty="0"/>
              <a:t>; $71 000 vs $68 000. </a:t>
            </a:r>
          </a:p>
        </p:txBody>
      </p:sp>
      <p:pic>
        <p:nvPicPr>
          <p:cNvPr id="5" name="Picture 4">
            <a:extLst>
              <a:ext uri="{FF2B5EF4-FFF2-40B4-BE49-F238E27FC236}">
                <a16:creationId xmlns:a16="http://schemas.microsoft.com/office/drawing/2014/main" id="{BAD16B80-169D-B062-3B31-26B32D08FCCC}"/>
              </a:ext>
            </a:extLst>
          </p:cNvPr>
          <p:cNvPicPr>
            <a:picLocks noChangeAspect="1"/>
          </p:cNvPicPr>
          <p:nvPr/>
        </p:nvPicPr>
        <p:blipFill>
          <a:blip r:embed="rId2"/>
          <a:stretch>
            <a:fillRect/>
          </a:stretch>
        </p:blipFill>
        <p:spPr>
          <a:xfrm>
            <a:off x="208281" y="1379151"/>
            <a:ext cx="5505683" cy="4702446"/>
          </a:xfrm>
          <a:prstGeom prst="rect">
            <a:avLst/>
          </a:prstGeom>
        </p:spPr>
      </p:pic>
      <p:pic>
        <p:nvPicPr>
          <p:cNvPr id="4" name="Picture 3">
            <a:extLst>
              <a:ext uri="{FF2B5EF4-FFF2-40B4-BE49-F238E27FC236}">
                <a16:creationId xmlns:a16="http://schemas.microsoft.com/office/drawing/2014/main" id="{7ACA96B4-B0D3-D1DF-7FAF-AB564A2FB54D}"/>
              </a:ext>
            </a:extLst>
          </p:cNvPr>
          <p:cNvPicPr>
            <a:picLocks noChangeAspect="1"/>
          </p:cNvPicPr>
          <p:nvPr/>
        </p:nvPicPr>
        <p:blipFill>
          <a:blip r:embed="rId3"/>
          <a:stretch>
            <a:fillRect/>
          </a:stretch>
        </p:blipFill>
        <p:spPr>
          <a:xfrm>
            <a:off x="5934662" y="4318820"/>
            <a:ext cx="5873679" cy="1762777"/>
          </a:xfrm>
          <a:prstGeom prst="rect">
            <a:avLst/>
          </a:prstGeom>
        </p:spPr>
      </p:pic>
      <p:pic>
        <p:nvPicPr>
          <p:cNvPr id="3" name="Picture 2">
            <a:extLst>
              <a:ext uri="{FF2B5EF4-FFF2-40B4-BE49-F238E27FC236}">
                <a16:creationId xmlns:a16="http://schemas.microsoft.com/office/drawing/2014/main" id="{22C452F7-C5D3-EE34-99A3-41278326122E}"/>
              </a:ext>
            </a:extLst>
          </p:cNvPr>
          <p:cNvPicPr>
            <a:picLocks noChangeAspect="1"/>
          </p:cNvPicPr>
          <p:nvPr/>
        </p:nvPicPr>
        <p:blipFill>
          <a:blip r:embed="rId4"/>
          <a:stretch>
            <a:fillRect/>
          </a:stretch>
        </p:blipFill>
        <p:spPr>
          <a:xfrm>
            <a:off x="2737533" y="2396115"/>
            <a:ext cx="2372406" cy="2065769"/>
          </a:xfrm>
          <a:prstGeom prst="rect">
            <a:avLst/>
          </a:prstGeom>
        </p:spPr>
      </p:pic>
    </p:spTree>
    <p:extLst>
      <p:ext uri="{BB962C8B-B14F-4D97-AF65-F5344CB8AC3E}">
        <p14:creationId xmlns:p14="http://schemas.microsoft.com/office/powerpoint/2010/main" val="158254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F8739071-882E-71AF-BA90-6672B846042D}"/>
              </a:ext>
            </a:extLst>
          </p:cNvPr>
          <p:cNvSpPr>
            <a:spLocks noGrp="1"/>
          </p:cNvSpPr>
          <p:nvPr>
            <p:ph type="dt" sz="half" idx="10"/>
          </p:nvPr>
        </p:nvSpPr>
        <p:spPr/>
        <p:txBody>
          <a:bodyPr/>
          <a:lstStyle/>
          <a:p>
            <a:pPr rtl="0"/>
            <a:r>
              <a:rPr lang="fr-FR" dirty="0"/>
              <a:t>2023</a:t>
            </a:r>
          </a:p>
        </p:txBody>
      </p:sp>
      <p:sp>
        <p:nvSpPr>
          <p:cNvPr id="16" name="Footer Placeholder 15">
            <a:extLst>
              <a:ext uri="{FF2B5EF4-FFF2-40B4-BE49-F238E27FC236}">
                <a16:creationId xmlns:a16="http://schemas.microsoft.com/office/drawing/2014/main" id="{A073B609-5595-968E-19D3-C5688A9457D2}"/>
              </a:ext>
            </a:extLst>
          </p:cNvPr>
          <p:cNvSpPr>
            <a:spLocks noGrp="1"/>
          </p:cNvSpPr>
          <p:nvPr>
            <p:ph type="ftr" sz="quarter" idx="11"/>
          </p:nvPr>
        </p:nvSpPr>
        <p:spPr/>
        <p:txBody>
          <a:bodyPr/>
          <a:lstStyle/>
          <a:p>
            <a:pPr rtl="0"/>
            <a:r>
              <a:rPr lang="fr-FR"/>
              <a:t>TITRE DE LA PRÉSENTATION</a:t>
            </a:r>
          </a:p>
        </p:txBody>
      </p:sp>
      <p:sp>
        <p:nvSpPr>
          <p:cNvPr id="17" name="Slide Number Placeholder 16">
            <a:extLst>
              <a:ext uri="{FF2B5EF4-FFF2-40B4-BE49-F238E27FC236}">
                <a16:creationId xmlns:a16="http://schemas.microsoft.com/office/drawing/2014/main" id="{32D7D6E9-73BE-1A77-8F80-7E2FC9E865F8}"/>
              </a:ext>
            </a:extLst>
          </p:cNvPr>
          <p:cNvSpPr>
            <a:spLocks noGrp="1"/>
          </p:cNvSpPr>
          <p:nvPr>
            <p:ph type="sldNum" sz="quarter" idx="12"/>
          </p:nvPr>
        </p:nvSpPr>
        <p:spPr/>
        <p:txBody>
          <a:bodyPr/>
          <a:lstStyle/>
          <a:p>
            <a:pPr rtl="0"/>
            <a:fld id="{A49DFD55-3C28-40EF-9E31-A92D2E4017FF}" type="slidenum">
              <a:rPr lang="fr-FR" smtClean="0"/>
              <a:pPr rtl="0"/>
              <a:t>8</a:t>
            </a:fld>
            <a:endParaRPr lang="fr-FR" dirty="0"/>
          </a:p>
        </p:txBody>
      </p:sp>
      <p:sp>
        <p:nvSpPr>
          <p:cNvPr id="18" name="Title 1">
            <a:extLst>
              <a:ext uri="{FF2B5EF4-FFF2-40B4-BE49-F238E27FC236}">
                <a16:creationId xmlns:a16="http://schemas.microsoft.com/office/drawing/2014/main" id="{129DE069-4D54-C624-0129-7CB40A26CE39}"/>
              </a:ext>
            </a:extLst>
          </p:cNvPr>
          <p:cNvSpPr>
            <a:spLocks noGrp="1"/>
          </p:cNvSpPr>
          <p:nvPr>
            <p:ph type="title"/>
          </p:nvPr>
        </p:nvSpPr>
        <p:spPr>
          <a:xfrm>
            <a:off x="838200" y="127000"/>
            <a:ext cx="10515600" cy="711835"/>
          </a:xfrm>
        </p:spPr>
        <p:txBody>
          <a:bodyPr/>
          <a:lstStyle/>
          <a:p>
            <a:r>
              <a:rPr lang="sv-SE" dirty="0" err="1"/>
              <a:t>Salary</a:t>
            </a:r>
            <a:r>
              <a:rPr lang="sv-SE" dirty="0"/>
              <a:t> distribution II</a:t>
            </a:r>
            <a:endParaRPr lang="fr-FR" dirty="0"/>
          </a:p>
        </p:txBody>
      </p:sp>
      <p:sp>
        <p:nvSpPr>
          <p:cNvPr id="20" name="TextBox 19">
            <a:extLst>
              <a:ext uri="{FF2B5EF4-FFF2-40B4-BE49-F238E27FC236}">
                <a16:creationId xmlns:a16="http://schemas.microsoft.com/office/drawing/2014/main" id="{1F529C1E-E5BB-777B-60F5-A62FE517FC06}"/>
              </a:ext>
            </a:extLst>
          </p:cNvPr>
          <p:cNvSpPr txBox="1"/>
          <p:nvPr/>
        </p:nvSpPr>
        <p:spPr>
          <a:xfrm>
            <a:off x="152400" y="711835"/>
            <a:ext cx="12192000" cy="1846659"/>
          </a:xfrm>
          <a:prstGeom prst="rect">
            <a:avLst/>
          </a:prstGeom>
          <a:noFill/>
        </p:spPr>
        <p:txBody>
          <a:bodyPr wrap="square" rtlCol="0">
            <a:spAutoFit/>
          </a:bodyPr>
          <a:lstStyle/>
          <a:p>
            <a:r>
              <a:rPr lang="sv-SE" sz="1900" dirty="0"/>
              <a:t>The </a:t>
            </a:r>
            <a:r>
              <a:rPr lang="sv-SE" sz="1900" dirty="0" err="1"/>
              <a:t>following</a:t>
            </a:r>
            <a:r>
              <a:rPr lang="sv-SE" sz="1900" dirty="0"/>
              <a:t> </a:t>
            </a:r>
            <a:r>
              <a:rPr lang="sv-SE" sz="1900" dirty="0" err="1"/>
              <a:t>plots</a:t>
            </a:r>
            <a:r>
              <a:rPr lang="sv-SE" sz="1900" dirty="0"/>
              <a:t> </a:t>
            </a:r>
            <a:r>
              <a:rPr lang="sv-SE" sz="1900" dirty="0" err="1"/>
              <a:t>also</a:t>
            </a:r>
            <a:r>
              <a:rPr lang="sv-SE" sz="1900" dirty="0"/>
              <a:t> </a:t>
            </a:r>
            <a:r>
              <a:rPr lang="sv-SE" sz="1900" dirty="0" err="1"/>
              <a:t>help</a:t>
            </a:r>
            <a:r>
              <a:rPr lang="sv-SE" sz="1900" dirty="0"/>
              <a:t> </a:t>
            </a:r>
            <a:r>
              <a:rPr lang="sv-SE" sz="1900" dirty="0" err="1"/>
              <a:t>us</a:t>
            </a:r>
            <a:r>
              <a:rPr lang="sv-SE" sz="1900" dirty="0"/>
              <a:t> get a </a:t>
            </a:r>
            <a:r>
              <a:rPr lang="sv-SE" sz="1900" dirty="0" err="1"/>
              <a:t>good</a:t>
            </a:r>
            <a:r>
              <a:rPr lang="sv-SE" sz="1900" dirty="0"/>
              <a:t> </a:t>
            </a:r>
            <a:r>
              <a:rPr lang="sv-SE" sz="1900" dirty="0" err="1"/>
              <a:t>picture</a:t>
            </a:r>
            <a:r>
              <a:rPr lang="sv-SE" sz="1900" dirty="0"/>
              <a:t> </a:t>
            </a:r>
            <a:r>
              <a:rPr lang="sv-SE" sz="1900" dirty="0" err="1"/>
              <a:t>of</a:t>
            </a:r>
            <a:r>
              <a:rPr lang="sv-SE" sz="1900" dirty="0"/>
              <a:t> </a:t>
            </a:r>
            <a:r>
              <a:rPr lang="sv-SE" sz="1900" dirty="0" err="1"/>
              <a:t>how</a:t>
            </a:r>
            <a:r>
              <a:rPr lang="sv-SE" sz="1900" dirty="0"/>
              <a:t> the </a:t>
            </a:r>
            <a:r>
              <a:rPr lang="sv-SE" sz="1900" dirty="0" err="1"/>
              <a:t>salary</a:t>
            </a:r>
            <a:r>
              <a:rPr lang="sv-SE" sz="1900" dirty="0"/>
              <a:t> is </a:t>
            </a:r>
            <a:r>
              <a:rPr lang="sv-SE" sz="1900" dirty="0" err="1"/>
              <a:t>distributed</a:t>
            </a:r>
            <a:r>
              <a:rPr lang="sv-SE" sz="1900" dirty="0"/>
              <a:t> </a:t>
            </a:r>
            <a:r>
              <a:rPr lang="sv-SE" sz="1900" dirty="0" err="1"/>
              <a:t>between</a:t>
            </a:r>
            <a:r>
              <a:rPr lang="sv-SE" sz="1900" dirty="0"/>
              <a:t> gender and </a:t>
            </a:r>
            <a:r>
              <a:rPr lang="sv-SE" sz="1900" dirty="0" err="1"/>
              <a:t>department</a:t>
            </a:r>
            <a:r>
              <a:rPr lang="sv-SE" sz="1900" dirty="0"/>
              <a:t>, as </a:t>
            </a:r>
            <a:r>
              <a:rPr lang="sv-SE" sz="1900" dirty="0" err="1"/>
              <a:t>well</a:t>
            </a:r>
            <a:r>
              <a:rPr lang="sv-SE" sz="1900" dirty="0"/>
              <a:t> as </a:t>
            </a:r>
            <a:r>
              <a:rPr lang="sv-SE" sz="1900" dirty="0" err="1"/>
              <a:t>how</a:t>
            </a:r>
            <a:r>
              <a:rPr lang="sv-SE" sz="1900" dirty="0"/>
              <a:t> </a:t>
            </a:r>
            <a:r>
              <a:rPr lang="sv-SE" sz="1900" dirty="0" err="1"/>
              <a:t>salary</a:t>
            </a:r>
            <a:r>
              <a:rPr lang="sv-SE" sz="1900" dirty="0"/>
              <a:t> is </a:t>
            </a:r>
            <a:r>
              <a:rPr lang="sv-SE" sz="1900" dirty="0" err="1"/>
              <a:t>distributed</a:t>
            </a:r>
            <a:r>
              <a:rPr lang="sv-SE" sz="1900" dirty="0"/>
              <a:t> </a:t>
            </a:r>
            <a:r>
              <a:rPr lang="sv-SE" sz="1900" dirty="0" err="1"/>
              <a:t>based</a:t>
            </a:r>
            <a:r>
              <a:rPr lang="sv-SE" sz="1900" dirty="0"/>
              <a:t> on </a:t>
            </a:r>
            <a:r>
              <a:rPr lang="sv-SE" sz="1900" dirty="0" err="1"/>
              <a:t>recruitment</a:t>
            </a:r>
            <a:r>
              <a:rPr lang="sv-SE" sz="1900" dirty="0"/>
              <a:t> source</a:t>
            </a:r>
          </a:p>
          <a:p>
            <a:pPr marL="342900" indent="-342900">
              <a:buFont typeface="Arial" panose="020B0604020202020204" pitchFamily="34" charset="0"/>
              <a:buChar char="•"/>
            </a:pPr>
            <a:r>
              <a:rPr lang="sv-SE" sz="1900" dirty="0"/>
              <a:t>Software </a:t>
            </a:r>
            <a:r>
              <a:rPr lang="sv-SE" sz="1900" dirty="0" err="1"/>
              <a:t>engineers</a:t>
            </a:r>
            <a:r>
              <a:rPr lang="sv-SE" sz="1900" dirty="0"/>
              <a:t> </a:t>
            </a:r>
            <a:r>
              <a:rPr lang="sv-SE" sz="1900" dirty="0" err="1"/>
              <a:t>have</a:t>
            </a:r>
            <a:r>
              <a:rPr lang="sv-SE" sz="1900" dirty="0"/>
              <a:t> the </a:t>
            </a:r>
            <a:r>
              <a:rPr lang="sv-SE" sz="1900" dirty="0" err="1"/>
              <a:t>highest</a:t>
            </a:r>
            <a:r>
              <a:rPr lang="sv-SE" sz="1900" dirty="0"/>
              <a:t> </a:t>
            </a:r>
            <a:r>
              <a:rPr lang="sv-SE" sz="1900" dirty="0" err="1"/>
              <a:t>average</a:t>
            </a:r>
            <a:r>
              <a:rPr lang="sv-SE" sz="1900" dirty="0"/>
              <a:t> </a:t>
            </a:r>
            <a:r>
              <a:rPr lang="sv-SE" sz="1900" dirty="0" err="1"/>
              <a:t>salary</a:t>
            </a:r>
            <a:r>
              <a:rPr lang="sv-SE" sz="1900" dirty="0"/>
              <a:t> </a:t>
            </a:r>
            <a:r>
              <a:rPr lang="sv-SE" sz="1900" dirty="0" err="1"/>
              <a:t>but</a:t>
            </a:r>
            <a:r>
              <a:rPr lang="sv-SE" sz="1900" dirty="0"/>
              <a:t> </a:t>
            </a:r>
            <a:r>
              <a:rPr lang="sv-SE" sz="1900" dirty="0" err="1"/>
              <a:t>people</a:t>
            </a:r>
            <a:r>
              <a:rPr lang="sv-SE" sz="1900" dirty="0"/>
              <a:t> in IT </a:t>
            </a:r>
            <a:r>
              <a:rPr lang="sv-SE" sz="1900" dirty="0" err="1"/>
              <a:t>have</a:t>
            </a:r>
            <a:r>
              <a:rPr lang="sv-SE" sz="1900" dirty="0"/>
              <a:t> the </a:t>
            </a:r>
            <a:r>
              <a:rPr lang="sv-SE" sz="1900" dirty="0" err="1"/>
              <a:t>most</a:t>
            </a:r>
            <a:r>
              <a:rPr lang="sv-SE" sz="1900" dirty="0"/>
              <a:t> </a:t>
            </a:r>
            <a:r>
              <a:rPr lang="sv-SE" sz="1900" dirty="0" err="1"/>
              <a:t>outliers</a:t>
            </a:r>
            <a:r>
              <a:rPr lang="sv-SE" sz="1900" dirty="0"/>
              <a:t> and </a:t>
            </a:r>
            <a:r>
              <a:rPr lang="sv-SE" sz="1900" dirty="0" err="1"/>
              <a:t>high</a:t>
            </a:r>
            <a:r>
              <a:rPr lang="sv-SE" sz="1900" dirty="0"/>
              <a:t> </a:t>
            </a:r>
            <a:r>
              <a:rPr lang="sv-SE" sz="1900" dirty="0" err="1"/>
              <a:t>earners</a:t>
            </a:r>
            <a:endParaRPr lang="sv-SE" sz="1900" dirty="0"/>
          </a:p>
          <a:p>
            <a:pPr marL="342900" indent="-342900">
              <a:buFont typeface="Arial" panose="020B0604020202020204" pitchFamily="34" charset="0"/>
              <a:buChar char="•"/>
            </a:pPr>
            <a:r>
              <a:rPr lang="sv-SE" sz="1900" dirty="0"/>
              <a:t>The </a:t>
            </a:r>
            <a:r>
              <a:rPr lang="sv-SE" sz="1900" dirty="0" err="1"/>
              <a:t>organization</a:t>
            </a:r>
            <a:r>
              <a:rPr lang="sv-SE" sz="1900" dirty="0"/>
              <a:t> gives the </a:t>
            </a:r>
            <a:r>
              <a:rPr lang="sv-SE" sz="1900" dirty="0" err="1"/>
              <a:t>vast</a:t>
            </a:r>
            <a:r>
              <a:rPr lang="sv-SE" sz="1900" dirty="0"/>
              <a:t> </a:t>
            </a:r>
            <a:r>
              <a:rPr lang="sv-SE" sz="1900" dirty="0" err="1"/>
              <a:t>majority</a:t>
            </a:r>
            <a:r>
              <a:rPr lang="sv-SE" sz="1900" dirty="0"/>
              <a:t> </a:t>
            </a:r>
            <a:r>
              <a:rPr lang="sv-SE" sz="1900" dirty="0" err="1"/>
              <a:t>of</a:t>
            </a:r>
            <a:r>
              <a:rPr lang="sv-SE" sz="1900" dirty="0"/>
              <a:t> </a:t>
            </a:r>
            <a:r>
              <a:rPr lang="sv-SE" sz="1900" dirty="0" err="1"/>
              <a:t>its</a:t>
            </a:r>
            <a:r>
              <a:rPr lang="sv-SE" sz="1900" dirty="0"/>
              <a:t> </a:t>
            </a:r>
            <a:r>
              <a:rPr lang="sv-SE" sz="1900" dirty="0" err="1"/>
              <a:t>salary</a:t>
            </a:r>
            <a:r>
              <a:rPr lang="sv-SE" sz="1900" dirty="0"/>
              <a:t> to </a:t>
            </a:r>
            <a:r>
              <a:rPr lang="sv-SE" sz="1900" dirty="0" err="1"/>
              <a:t>its</a:t>
            </a:r>
            <a:r>
              <a:rPr lang="sv-SE" sz="1900" dirty="0"/>
              <a:t> </a:t>
            </a:r>
            <a:r>
              <a:rPr lang="sv-SE" sz="1900" dirty="0" err="1"/>
              <a:t>production</a:t>
            </a:r>
            <a:r>
              <a:rPr lang="sv-SE" sz="1900" dirty="0"/>
              <a:t> </a:t>
            </a:r>
            <a:r>
              <a:rPr lang="sv-SE" sz="1900" dirty="0" err="1"/>
              <a:t>workers</a:t>
            </a:r>
            <a:r>
              <a:rPr lang="sv-SE" sz="1900" dirty="0"/>
              <a:t>, </a:t>
            </a:r>
            <a:r>
              <a:rPr lang="sv-SE" sz="1900" dirty="0" err="1"/>
              <a:t>but</a:t>
            </a:r>
            <a:r>
              <a:rPr lang="sv-SE" sz="1900" dirty="0"/>
              <a:t> the </a:t>
            </a:r>
            <a:r>
              <a:rPr lang="sv-SE" sz="1900" dirty="0" err="1"/>
              <a:t>avg</a:t>
            </a:r>
            <a:r>
              <a:rPr lang="sv-SE" sz="1900" dirty="0"/>
              <a:t> </a:t>
            </a:r>
            <a:r>
              <a:rPr lang="sv-SE" sz="1900" dirty="0" err="1"/>
              <a:t>salary</a:t>
            </a:r>
            <a:r>
              <a:rPr lang="sv-SE" sz="1900" dirty="0"/>
              <a:t> is the </a:t>
            </a:r>
            <a:r>
              <a:rPr lang="sv-SE" sz="1900" dirty="0" err="1"/>
              <a:t>lowest</a:t>
            </a:r>
            <a:r>
              <a:rPr lang="sv-SE" sz="1900" dirty="0"/>
              <a:t> (it is </a:t>
            </a:r>
            <a:r>
              <a:rPr lang="sv-SE" sz="1900" dirty="0" err="1"/>
              <a:t>worth</a:t>
            </a:r>
            <a:r>
              <a:rPr lang="sv-SE" sz="1900" dirty="0"/>
              <a:t> </a:t>
            </a:r>
            <a:r>
              <a:rPr lang="sv-SE" sz="1900" dirty="0" err="1"/>
              <a:t>noting</a:t>
            </a:r>
            <a:r>
              <a:rPr lang="sv-SE" sz="1900" dirty="0"/>
              <a:t> </a:t>
            </a:r>
            <a:r>
              <a:rPr lang="sv-SE" sz="1900" dirty="0" err="1"/>
              <a:t>that</a:t>
            </a:r>
            <a:r>
              <a:rPr lang="sv-SE" sz="1900" dirty="0"/>
              <a:t> 67% </a:t>
            </a:r>
            <a:r>
              <a:rPr lang="sv-SE" sz="1900" dirty="0" err="1"/>
              <a:t>of</a:t>
            </a:r>
            <a:r>
              <a:rPr lang="sv-SE" sz="1900" dirty="0"/>
              <a:t> the </a:t>
            </a:r>
            <a:r>
              <a:rPr lang="sv-SE" sz="1900" dirty="0" err="1"/>
              <a:t>organization</a:t>
            </a:r>
            <a:r>
              <a:rPr lang="sv-SE" sz="1900" dirty="0"/>
              <a:t> is </a:t>
            </a:r>
            <a:r>
              <a:rPr lang="sv-SE" sz="1900" dirty="0" err="1"/>
              <a:t>working</a:t>
            </a:r>
            <a:r>
              <a:rPr lang="sv-SE" sz="1900" dirty="0"/>
              <a:t> in </a:t>
            </a:r>
            <a:r>
              <a:rPr lang="sv-SE" sz="1900" dirty="0" err="1"/>
              <a:t>Production</a:t>
            </a:r>
            <a:r>
              <a:rPr lang="sv-SE" sz="1900" dirty="0"/>
              <a:t>)</a:t>
            </a:r>
          </a:p>
          <a:p>
            <a:pPr marL="342900" indent="-342900">
              <a:buFont typeface="Arial" panose="020B0604020202020204" pitchFamily="34" charset="0"/>
              <a:buChar char="•"/>
            </a:pPr>
            <a:r>
              <a:rPr lang="en-US" sz="1900" dirty="0"/>
              <a:t>The CEO of the company is not only a female but also Hispanic Latino! We love to see it</a:t>
            </a:r>
          </a:p>
        </p:txBody>
      </p:sp>
      <p:pic>
        <p:nvPicPr>
          <p:cNvPr id="4" name="Picture 3">
            <a:extLst>
              <a:ext uri="{FF2B5EF4-FFF2-40B4-BE49-F238E27FC236}">
                <a16:creationId xmlns:a16="http://schemas.microsoft.com/office/drawing/2014/main" id="{5E8AED91-CC19-1551-5E0F-BE93DF7524D2}"/>
              </a:ext>
            </a:extLst>
          </p:cNvPr>
          <p:cNvPicPr>
            <a:picLocks noChangeAspect="1"/>
          </p:cNvPicPr>
          <p:nvPr/>
        </p:nvPicPr>
        <p:blipFill rotWithShape="1">
          <a:blip r:embed="rId2"/>
          <a:srcRect b="4390"/>
          <a:stretch/>
        </p:blipFill>
        <p:spPr>
          <a:xfrm>
            <a:off x="0" y="2691834"/>
            <a:ext cx="4512160" cy="4166165"/>
          </a:xfrm>
          <a:prstGeom prst="rect">
            <a:avLst/>
          </a:prstGeom>
        </p:spPr>
      </p:pic>
      <p:pic>
        <p:nvPicPr>
          <p:cNvPr id="7" name="Picture 6">
            <a:extLst>
              <a:ext uri="{FF2B5EF4-FFF2-40B4-BE49-F238E27FC236}">
                <a16:creationId xmlns:a16="http://schemas.microsoft.com/office/drawing/2014/main" id="{ABAD83E8-DDF3-6C76-9C98-97E19B8B181D}"/>
              </a:ext>
            </a:extLst>
          </p:cNvPr>
          <p:cNvPicPr>
            <a:picLocks noChangeAspect="1"/>
          </p:cNvPicPr>
          <p:nvPr/>
        </p:nvPicPr>
        <p:blipFill>
          <a:blip r:embed="rId3"/>
          <a:stretch>
            <a:fillRect/>
          </a:stretch>
        </p:blipFill>
        <p:spPr>
          <a:xfrm>
            <a:off x="8125234" y="2691835"/>
            <a:ext cx="4091398" cy="3620608"/>
          </a:xfrm>
          <a:prstGeom prst="rect">
            <a:avLst/>
          </a:prstGeom>
        </p:spPr>
      </p:pic>
      <p:pic>
        <p:nvPicPr>
          <p:cNvPr id="9" name="Picture 8">
            <a:extLst>
              <a:ext uri="{FF2B5EF4-FFF2-40B4-BE49-F238E27FC236}">
                <a16:creationId xmlns:a16="http://schemas.microsoft.com/office/drawing/2014/main" id="{5FA93782-6DFA-DA1B-87C8-51532773E3C0}"/>
              </a:ext>
            </a:extLst>
          </p:cNvPr>
          <p:cNvPicPr>
            <a:picLocks noChangeAspect="1"/>
          </p:cNvPicPr>
          <p:nvPr/>
        </p:nvPicPr>
        <p:blipFill>
          <a:blip r:embed="rId4"/>
          <a:stretch>
            <a:fillRect/>
          </a:stretch>
        </p:blipFill>
        <p:spPr>
          <a:xfrm>
            <a:off x="4038600" y="2691835"/>
            <a:ext cx="4139432" cy="3620608"/>
          </a:xfrm>
          <a:prstGeom prst="rect">
            <a:avLst/>
          </a:prstGeom>
        </p:spPr>
      </p:pic>
    </p:spTree>
    <p:extLst>
      <p:ext uri="{BB962C8B-B14F-4D97-AF65-F5344CB8AC3E}">
        <p14:creationId xmlns:p14="http://schemas.microsoft.com/office/powerpoint/2010/main" val="55346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1BD-8335-B355-C402-3F57EB2157B2}"/>
              </a:ext>
            </a:extLst>
          </p:cNvPr>
          <p:cNvSpPr>
            <a:spLocks noGrp="1"/>
          </p:cNvSpPr>
          <p:nvPr>
            <p:ph type="title"/>
          </p:nvPr>
        </p:nvSpPr>
        <p:spPr>
          <a:xfrm>
            <a:off x="838200" y="98116"/>
            <a:ext cx="10515600" cy="600075"/>
          </a:xfrm>
        </p:spPr>
        <p:txBody>
          <a:bodyPr/>
          <a:lstStyle/>
          <a:p>
            <a:r>
              <a:rPr lang="sv-SE" dirty="0"/>
              <a:t>The </a:t>
            </a:r>
            <a:r>
              <a:rPr lang="sv-SE" dirty="0" err="1"/>
              <a:t>high</a:t>
            </a:r>
            <a:r>
              <a:rPr lang="sv-SE" dirty="0"/>
              <a:t> </a:t>
            </a:r>
            <a:r>
              <a:rPr lang="sv-SE" dirty="0" err="1"/>
              <a:t>earners</a:t>
            </a:r>
            <a:r>
              <a:rPr lang="sv-SE" dirty="0"/>
              <a:t> i</a:t>
            </a:r>
            <a:endParaRPr lang="fr-FR" dirty="0"/>
          </a:p>
        </p:txBody>
      </p:sp>
      <p:sp>
        <p:nvSpPr>
          <p:cNvPr id="4" name="Date Placeholder 3">
            <a:extLst>
              <a:ext uri="{FF2B5EF4-FFF2-40B4-BE49-F238E27FC236}">
                <a16:creationId xmlns:a16="http://schemas.microsoft.com/office/drawing/2014/main" id="{51E2E6DA-1885-8F77-1A3C-6428F2177FB6}"/>
              </a:ext>
            </a:extLst>
          </p:cNvPr>
          <p:cNvSpPr>
            <a:spLocks noGrp="1"/>
          </p:cNvSpPr>
          <p:nvPr>
            <p:ph type="dt" sz="half" idx="10"/>
          </p:nvPr>
        </p:nvSpPr>
        <p:spPr/>
        <p:txBody>
          <a:bodyPr/>
          <a:lstStyle/>
          <a:p>
            <a:pPr rtl="0"/>
            <a:r>
              <a:rPr lang="fr-FR" dirty="0"/>
              <a:t>2023</a:t>
            </a:r>
          </a:p>
        </p:txBody>
      </p:sp>
      <p:sp>
        <p:nvSpPr>
          <p:cNvPr id="5" name="Footer Placeholder 4">
            <a:extLst>
              <a:ext uri="{FF2B5EF4-FFF2-40B4-BE49-F238E27FC236}">
                <a16:creationId xmlns:a16="http://schemas.microsoft.com/office/drawing/2014/main" id="{C940B829-E058-0C87-0FC5-A9AC51E7562D}"/>
              </a:ext>
            </a:extLst>
          </p:cNvPr>
          <p:cNvSpPr>
            <a:spLocks noGrp="1"/>
          </p:cNvSpPr>
          <p:nvPr>
            <p:ph type="ftr" sz="quarter" idx="11"/>
          </p:nvPr>
        </p:nvSpPr>
        <p:spPr/>
        <p:txBody>
          <a:bodyPr/>
          <a:lstStyle/>
          <a:p>
            <a:pPr rtl="0"/>
            <a:r>
              <a:rPr lang="fr-FR"/>
              <a:t>TITRE DE LA PRÉSENTATION</a:t>
            </a:r>
          </a:p>
        </p:txBody>
      </p:sp>
      <p:sp>
        <p:nvSpPr>
          <p:cNvPr id="6" name="Slide Number Placeholder 5">
            <a:extLst>
              <a:ext uri="{FF2B5EF4-FFF2-40B4-BE49-F238E27FC236}">
                <a16:creationId xmlns:a16="http://schemas.microsoft.com/office/drawing/2014/main" id="{9B2FD69F-6BD3-FFEE-B55D-16985E40B6D8}"/>
              </a:ext>
            </a:extLst>
          </p:cNvPr>
          <p:cNvSpPr>
            <a:spLocks noGrp="1"/>
          </p:cNvSpPr>
          <p:nvPr>
            <p:ph type="sldNum" sz="quarter" idx="12"/>
          </p:nvPr>
        </p:nvSpPr>
        <p:spPr/>
        <p:txBody>
          <a:bodyPr/>
          <a:lstStyle/>
          <a:p>
            <a:pPr rtl="0"/>
            <a:fld id="{A49DFD55-3C28-40EF-9E31-A92D2E4017FF}" type="slidenum">
              <a:rPr lang="fr-FR" smtClean="0"/>
              <a:pPr rtl="0"/>
              <a:t>9</a:t>
            </a:fld>
            <a:endParaRPr lang="fr-FR" dirty="0"/>
          </a:p>
        </p:txBody>
      </p:sp>
      <p:sp>
        <p:nvSpPr>
          <p:cNvPr id="9" name="TextBox 8">
            <a:extLst>
              <a:ext uri="{FF2B5EF4-FFF2-40B4-BE49-F238E27FC236}">
                <a16:creationId xmlns:a16="http://schemas.microsoft.com/office/drawing/2014/main" id="{2F73B5F7-DD54-C50D-4819-FD158DFD3BD1}"/>
              </a:ext>
            </a:extLst>
          </p:cNvPr>
          <p:cNvSpPr txBox="1"/>
          <p:nvPr/>
        </p:nvSpPr>
        <p:spPr>
          <a:xfrm>
            <a:off x="182880" y="1662982"/>
            <a:ext cx="5547359" cy="3893374"/>
          </a:xfrm>
          <a:prstGeom prst="rect">
            <a:avLst/>
          </a:prstGeom>
          <a:noFill/>
        </p:spPr>
        <p:txBody>
          <a:bodyPr wrap="square" rtlCol="0">
            <a:spAutoFit/>
          </a:bodyPr>
          <a:lstStyle/>
          <a:p>
            <a:r>
              <a:rPr lang="sv-SE" sz="1900" dirty="0" err="1"/>
              <a:t>There</a:t>
            </a:r>
            <a:r>
              <a:rPr lang="sv-SE" sz="1900" dirty="0"/>
              <a:t> is a total </a:t>
            </a:r>
            <a:r>
              <a:rPr lang="sv-SE" sz="1900" dirty="0" err="1"/>
              <a:t>of</a:t>
            </a:r>
            <a:r>
              <a:rPr lang="sv-SE" sz="1900" dirty="0"/>
              <a:t> 10 </a:t>
            </a:r>
            <a:r>
              <a:rPr lang="sv-SE" sz="1900" dirty="0" err="1"/>
              <a:t>people</a:t>
            </a:r>
            <a:r>
              <a:rPr lang="sv-SE" sz="1900" dirty="0"/>
              <a:t> in the </a:t>
            </a:r>
            <a:r>
              <a:rPr lang="sv-SE" sz="1900" dirty="0" err="1"/>
              <a:t>organization</a:t>
            </a:r>
            <a:r>
              <a:rPr lang="sv-SE" sz="1900" dirty="0"/>
              <a:t> </a:t>
            </a:r>
            <a:r>
              <a:rPr lang="sv-SE" sz="1900" dirty="0" err="1"/>
              <a:t>that</a:t>
            </a:r>
            <a:r>
              <a:rPr lang="sv-SE" sz="1900" dirty="0"/>
              <a:t> </a:t>
            </a:r>
            <a:r>
              <a:rPr lang="sv-SE" sz="1900" dirty="0" err="1"/>
              <a:t>have</a:t>
            </a:r>
            <a:r>
              <a:rPr lang="sv-SE" sz="1900" dirty="0"/>
              <a:t> a </a:t>
            </a:r>
            <a:r>
              <a:rPr lang="sv-SE" sz="1900" dirty="0" err="1"/>
              <a:t>salary</a:t>
            </a:r>
            <a:r>
              <a:rPr lang="sv-SE" sz="1900" dirty="0"/>
              <a:t> </a:t>
            </a:r>
            <a:r>
              <a:rPr lang="sv-SE" sz="1900" dirty="0" err="1"/>
              <a:t>of</a:t>
            </a:r>
            <a:r>
              <a:rPr lang="sv-SE" sz="1900" dirty="0"/>
              <a:t> $120 000 or </a:t>
            </a:r>
            <a:r>
              <a:rPr lang="sv-SE" sz="1900" dirty="0" err="1"/>
              <a:t>higher</a:t>
            </a:r>
            <a:r>
              <a:rPr lang="sv-SE" sz="1900" dirty="0"/>
              <a:t>. </a:t>
            </a:r>
            <a:r>
              <a:rPr lang="sv-SE" sz="1900" dirty="0" err="1"/>
              <a:t>Looking</a:t>
            </a:r>
            <a:r>
              <a:rPr lang="sv-SE" sz="1900" dirty="0"/>
              <a:t> at </a:t>
            </a:r>
            <a:r>
              <a:rPr lang="sv-SE" sz="1900" dirty="0" err="1"/>
              <a:t>what</a:t>
            </a:r>
            <a:r>
              <a:rPr lang="sv-SE" sz="1900" dirty="0"/>
              <a:t> </a:t>
            </a:r>
            <a:r>
              <a:rPr lang="sv-SE" sz="1900" dirty="0" err="1"/>
              <a:t>they</a:t>
            </a:r>
            <a:r>
              <a:rPr lang="sv-SE" sz="1900" dirty="0"/>
              <a:t> </a:t>
            </a:r>
            <a:r>
              <a:rPr lang="sv-SE" sz="1900" dirty="0" err="1"/>
              <a:t>have</a:t>
            </a:r>
            <a:r>
              <a:rPr lang="sv-SE" sz="1900" dirty="0"/>
              <a:t> in common gives </a:t>
            </a:r>
            <a:r>
              <a:rPr lang="sv-SE" sz="1900" dirty="0" err="1"/>
              <a:t>some</a:t>
            </a:r>
            <a:r>
              <a:rPr lang="sv-SE" sz="1900" dirty="0"/>
              <a:t> </a:t>
            </a:r>
            <a:r>
              <a:rPr lang="sv-SE" sz="1900" dirty="0" err="1"/>
              <a:t>very</a:t>
            </a:r>
            <a:r>
              <a:rPr lang="sv-SE" sz="1900" dirty="0"/>
              <a:t> </a:t>
            </a:r>
            <a:r>
              <a:rPr lang="sv-SE" sz="1900" dirty="0" err="1"/>
              <a:t>interesting</a:t>
            </a:r>
            <a:r>
              <a:rPr lang="sv-SE" sz="1900" dirty="0"/>
              <a:t> information!</a:t>
            </a:r>
          </a:p>
          <a:p>
            <a:endParaRPr lang="sv-SE" sz="1900" dirty="0"/>
          </a:p>
          <a:p>
            <a:pPr marL="342900" indent="-342900">
              <a:buFont typeface="Arial" panose="020B0604020202020204" pitchFamily="34" charset="0"/>
              <a:buChar char="•"/>
            </a:pPr>
            <a:r>
              <a:rPr lang="en-US" sz="1900" dirty="0"/>
              <a:t>Not a single software engineer! The majority of these people are in IT/IS</a:t>
            </a:r>
          </a:p>
          <a:p>
            <a:pPr marL="342900" indent="-342900">
              <a:buFont typeface="Arial" panose="020B0604020202020204" pitchFamily="34" charset="0"/>
              <a:buChar char="•"/>
            </a:pPr>
            <a:r>
              <a:rPr lang="en-US" sz="1900" dirty="0"/>
              <a:t>The CEO of the company is not only female and Hispanic Latino; she is also married!</a:t>
            </a:r>
          </a:p>
          <a:p>
            <a:pPr marL="342900" indent="-342900">
              <a:buFont typeface="Arial" panose="020B0604020202020204" pitchFamily="34" charset="0"/>
              <a:buChar char="•"/>
            </a:pPr>
            <a:r>
              <a:rPr lang="en-US" sz="1900" dirty="0"/>
              <a:t>The 4 single males have all also been recruited through Indeed! The rest are from the diversity job fair. Only a single person got recruited via LinkedIn</a:t>
            </a:r>
          </a:p>
        </p:txBody>
      </p:sp>
      <p:pic>
        <p:nvPicPr>
          <p:cNvPr id="10" name="Picture 9">
            <a:extLst>
              <a:ext uri="{FF2B5EF4-FFF2-40B4-BE49-F238E27FC236}">
                <a16:creationId xmlns:a16="http://schemas.microsoft.com/office/drawing/2014/main" id="{F3A180F1-DE91-CF26-4244-30B6B4E91B44}"/>
              </a:ext>
            </a:extLst>
          </p:cNvPr>
          <p:cNvPicPr>
            <a:picLocks noChangeAspect="1"/>
          </p:cNvPicPr>
          <p:nvPr/>
        </p:nvPicPr>
        <p:blipFill>
          <a:blip r:embed="rId2"/>
          <a:stretch>
            <a:fillRect/>
          </a:stretch>
        </p:blipFill>
        <p:spPr>
          <a:xfrm>
            <a:off x="298669" y="1173533"/>
            <a:ext cx="4022170" cy="453072"/>
          </a:xfrm>
          <a:prstGeom prst="rect">
            <a:avLst/>
          </a:prstGeom>
        </p:spPr>
      </p:pic>
      <p:pic>
        <p:nvPicPr>
          <p:cNvPr id="12" name="Picture 11">
            <a:extLst>
              <a:ext uri="{FF2B5EF4-FFF2-40B4-BE49-F238E27FC236}">
                <a16:creationId xmlns:a16="http://schemas.microsoft.com/office/drawing/2014/main" id="{BF47C141-1CCA-ACF0-582E-8DBED6045215}"/>
              </a:ext>
            </a:extLst>
          </p:cNvPr>
          <p:cNvPicPr>
            <a:picLocks noChangeAspect="1"/>
          </p:cNvPicPr>
          <p:nvPr/>
        </p:nvPicPr>
        <p:blipFill>
          <a:blip r:embed="rId3"/>
          <a:stretch>
            <a:fillRect/>
          </a:stretch>
        </p:blipFill>
        <p:spPr>
          <a:xfrm>
            <a:off x="5974080" y="862988"/>
            <a:ext cx="5629693" cy="5493362"/>
          </a:xfrm>
          <a:prstGeom prst="rect">
            <a:avLst/>
          </a:prstGeom>
        </p:spPr>
      </p:pic>
    </p:spTree>
    <p:extLst>
      <p:ext uri="{BB962C8B-B14F-4D97-AF65-F5344CB8AC3E}">
        <p14:creationId xmlns:p14="http://schemas.microsoft.com/office/powerpoint/2010/main" val="213574556"/>
      </p:ext>
    </p:extLst>
  </p:cSld>
  <p:clrMapOvr>
    <a:masterClrMapping/>
  </p:clrMapOvr>
</p:sld>
</file>

<file path=ppt/theme/theme1.xml><?xml version="1.0" encoding="utf-8"?>
<a:theme xmlns:a="http://schemas.openxmlformats.org/drawingml/2006/main" name="Thème Offic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99603_TF67328976_Win32" id="{15DA6099-2184-45F7-BC36-8E8C36C59044}" vid="{25278724-9338-43B5-B52E-65539E734E3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openxmlformats.org/package/2006/metadata/core-properties"/>
    <ds:schemaRef ds:uri="16c05727-aa75-4e4a-9b5f-8a80a1165891"/>
    <ds:schemaRef ds:uri="71af3243-3dd4-4a8d-8c0d-dd76da1f02a5"/>
    <ds:schemaRef ds:uri="http://purl.org/dc/dcmitype/"/>
    <ds:schemaRef ds:uri="http://purl.org/dc/terms/"/>
    <ds:schemaRef ds:uri="http://www.w3.org/XML/1998/namespace"/>
    <ds:schemaRef ds:uri="http://purl.org/dc/elements/1.1/"/>
    <ds:schemaRef ds:uri="http://schemas.microsoft.com/office/infopath/2007/PartnerControls"/>
    <ds:schemaRef ds:uri="http://schemas.microsoft.com/office/2006/documentManagement/types"/>
    <ds:schemaRef ds:uri="230e9df3-be65-4c73-a93b-d1236ebd677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{968BC886-762A-42D7-A526-A1FE0BBC4FC0}tf67328976_win32</Template>
  <TotalTime>3302</TotalTime>
  <Words>1852</Words>
  <Application>Microsoft Office PowerPoint</Application>
  <PresentationFormat>Widescreen</PresentationFormat>
  <Paragraphs>159</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Calibri</vt:lpstr>
      <vt:lpstr>Tenorite</vt:lpstr>
      <vt:lpstr>Thème Office</vt:lpstr>
      <vt:lpstr>TITRE DE LA PRÉSENTATION</vt:lpstr>
      <vt:lpstr>AGENDA</vt:lpstr>
      <vt:lpstr>INTRODUCTION</vt:lpstr>
      <vt:lpstr>The Dataset and aim</vt:lpstr>
      <vt:lpstr>Data pre-processing and cleaning I</vt:lpstr>
      <vt:lpstr>Data pre-processing and cleaning II</vt:lpstr>
      <vt:lpstr>Salary distribution I</vt:lpstr>
      <vt:lpstr>Salary distribution II</vt:lpstr>
      <vt:lpstr>The high earners i</vt:lpstr>
      <vt:lpstr>The high earners iI</vt:lpstr>
      <vt:lpstr>The happiest employees i</vt:lpstr>
      <vt:lpstr>The happiest employees ii</vt:lpstr>
      <vt:lpstr>The happiest employees iii</vt:lpstr>
      <vt:lpstr>The Unhappiest employees i</vt:lpstr>
      <vt:lpstr>The Unhappiest employees ii</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Steven Lomon Lennartsson</dc:creator>
  <cp:lastModifiedBy>Steven Lomon Lennartsson</cp:lastModifiedBy>
  <cp:revision>44</cp:revision>
  <dcterms:created xsi:type="dcterms:W3CDTF">2023-10-24T15:57:58Z</dcterms:created>
  <dcterms:modified xsi:type="dcterms:W3CDTF">2023-11-23T13:19:34Z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